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877" r:id="rId5"/>
    <p:sldId id="883" r:id="rId6"/>
    <p:sldId id="930" r:id="rId7"/>
    <p:sldId id="913" r:id="rId8"/>
    <p:sldId id="914" r:id="rId9"/>
    <p:sldId id="915" r:id="rId10"/>
    <p:sldId id="916" r:id="rId11"/>
    <p:sldId id="917" r:id="rId12"/>
    <p:sldId id="918" r:id="rId13"/>
    <p:sldId id="919" r:id="rId14"/>
    <p:sldId id="909" r:id="rId15"/>
    <p:sldId id="906" r:id="rId16"/>
    <p:sldId id="922" r:id="rId17"/>
    <p:sldId id="923" r:id="rId18"/>
    <p:sldId id="924" r:id="rId19"/>
    <p:sldId id="925" r:id="rId20"/>
    <p:sldId id="926" r:id="rId21"/>
    <p:sldId id="927" r:id="rId22"/>
    <p:sldId id="928" r:id="rId23"/>
    <p:sldId id="903" r:id="rId24"/>
    <p:sldId id="929" r:id="rId25"/>
    <p:sldId id="256" r:id="rId26"/>
    <p:sldId id="269" r:id="rId27"/>
    <p:sldId id="260" r:id="rId28"/>
    <p:sldId id="268"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41" autoAdjust="0"/>
  </p:normalViewPr>
  <p:slideViewPr>
    <p:cSldViewPr snapToGrid="0">
      <p:cViewPr varScale="1">
        <p:scale>
          <a:sx n="78" d="100"/>
          <a:sy n="78" d="100"/>
        </p:scale>
        <p:origin x="64" y="42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Increase</c:v>
                </c:pt>
              </c:strCache>
            </c:strRef>
          </c:tx>
          <c:spPr>
            <a:solidFill>
              <a:schemeClr val="accent1"/>
            </a:solidFill>
            <a:ln>
              <a:noFill/>
            </a:ln>
            <a:effectLst/>
          </c:spPr>
          <c:invertIfNegative val="0"/>
          <c:cat>
            <c:strRef>
              <c:f>Sheet1!$A$2:$A$5</c:f>
              <c:strCache>
                <c:ptCount val="4"/>
                <c:pt idx="0">
                  <c:v>SMM</c:v>
                </c:pt>
                <c:pt idx="1">
                  <c:v>Content</c:v>
                </c:pt>
                <c:pt idx="2">
                  <c:v>Personalization</c:v>
                </c:pt>
                <c:pt idx="3">
                  <c:v>Video advertising</c:v>
                </c:pt>
              </c:strCache>
            </c:strRef>
          </c:cat>
          <c:val>
            <c:numRef>
              <c:f>Sheet1!$B$2:$B$5</c:f>
              <c:numCache>
                <c:formatCode>General</c:formatCode>
                <c:ptCount val="4"/>
                <c:pt idx="0">
                  <c:v>56</c:v>
                </c:pt>
                <c:pt idx="1">
                  <c:v>55</c:v>
                </c:pt>
                <c:pt idx="2">
                  <c:v>51</c:v>
                </c:pt>
                <c:pt idx="3">
                  <c:v>50</c:v>
                </c:pt>
              </c:numCache>
            </c:numRef>
          </c:val>
          <c:extLst>
            <c:ext xmlns:c16="http://schemas.microsoft.com/office/drawing/2014/chart" uri="{C3380CC4-5D6E-409C-BE32-E72D297353CC}">
              <c16:uniqueId val="{00000000-1D98-412B-8FFA-1BFBE8A2FBC2}"/>
            </c:ext>
          </c:extLst>
        </c:ser>
        <c:ser>
          <c:idx val="1"/>
          <c:order val="1"/>
          <c:tx>
            <c:strRef>
              <c:f>Sheet1!$C$1</c:f>
              <c:strCache>
                <c:ptCount val="1"/>
                <c:pt idx="0">
                  <c:v>Keep the same</c:v>
                </c:pt>
              </c:strCache>
            </c:strRef>
          </c:tx>
          <c:spPr>
            <a:solidFill>
              <a:schemeClr val="accent2"/>
            </a:solidFill>
            <a:ln>
              <a:noFill/>
            </a:ln>
            <a:effectLst/>
          </c:spPr>
          <c:invertIfNegative val="0"/>
          <c:cat>
            <c:strRef>
              <c:f>Sheet1!$A$2:$A$5</c:f>
              <c:strCache>
                <c:ptCount val="4"/>
                <c:pt idx="0">
                  <c:v>SMM</c:v>
                </c:pt>
                <c:pt idx="1">
                  <c:v>Content</c:v>
                </c:pt>
                <c:pt idx="2">
                  <c:v>Personalization</c:v>
                </c:pt>
                <c:pt idx="3">
                  <c:v>Video advertising</c:v>
                </c:pt>
              </c:strCache>
            </c:strRef>
          </c:cat>
          <c:val>
            <c:numRef>
              <c:f>Sheet1!$C$2:$C$5</c:f>
              <c:numCache>
                <c:formatCode>General</c:formatCode>
                <c:ptCount val="4"/>
                <c:pt idx="0">
                  <c:v>39</c:v>
                </c:pt>
                <c:pt idx="1">
                  <c:v>42</c:v>
                </c:pt>
                <c:pt idx="2">
                  <c:v>44</c:v>
                </c:pt>
                <c:pt idx="3">
                  <c:v>43</c:v>
                </c:pt>
              </c:numCache>
            </c:numRef>
          </c:val>
          <c:extLst>
            <c:ext xmlns:c16="http://schemas.microsoft.com/office/drawing/2014/chart" uri="{C3380CC4-5D6E-409C-BE32-E72D297353CC}">
              <c16:uniqueId val="{00000001-1D98-412B-8FFA-1BFBE8A2FBC2}"/>
            </c:ext>
          </c:extLst>
        </c:ser>
        <c:ser>
          <c:idx val="2"/>
          <c:order val="2"/>
          <c:tx>
            <c:strRef>
              <c:f>Sheet1!$D$1</c:f>
              <c:strCache>
                <c:ptCount val="1"/>
                <c:pt idx="0">
                  <c:v>Decrease</c:v>
                </c:pt>
              </c:strCache>
            </c:strRef>
          </c:tx>
          <c:spPr>
            <a:solidFill>
              <a:schemeClr val="accent3"/>
            </a:solidFill>
            <a:ln>
              <a:noFill/>
            </a:ln>
            <a:effectLst/>
          </c:spPr>
          <c:invertIfNegative val="0"/>
          <c:cat>
            <c:strRef>
              <c:f>Sheet1!$A$2:$A$5</c:f>
              <c:strCache>
                <c:ptCount val="4"/>
                <c:pt idx="0">
                  <c:v>SMM</c:v>
                </c:pt>
                <c:pt idx="1">
                  <c:v>Content</c:v>
                </c:pt>
                <c:pt idx="2">
                  <c:v>Personalization</c:v>
                </c:pt>
                <c:pt idx="3">
                  <c:v>Video advertising</c:v>
                </c:pt>
              </c:strCache>
            </c:strRef>
          </c:cat>
          <c:val>
            <c:numRef>
              <c:f>Sheet1!$D$2:$D$5</c:f>
              <c:numCache>
                <c:formatCode>General</c:formatCode>
                <c:ptCount val="4"/>
                <c:pt idx="0">
                  <c:v>5</c:v>
                </c:pt>
                <c:pt idx="1">
                  <c:v>3</c:v>
                </c:pt>
                <c:pt idx="2">
                  <c:v>5</c:v>
                </c:pt>
                <c:pt idx="3">
                  <c:v>7</c:v>
                </c:pt>
              </c:numCache>
            </c:numRef>
          </c:val>
          <c:extLst>
            <c:ext xmlns:c16="http://schemas.microsoft.com/office/drawing/2014/chart" uri="{C3380CC4-5D6E-409C-BE32-E72D297353CC}">
              <c16:uniqueId val="{00000002-1D98-412B-8FFA-1BFBE8A2FBC2}"/>
            </c:ext>
          </c:extLst>
        </c:ser>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670029080"/>
        <c:crosses val="autoZero"/>
        <c:auto val="1"/>
        <c:lblAlgn val="ctr"/>
        <c:lblOffset val="100"/>
        <c:noMultiLvlLbl val="0"/>
      </c:catAx>
      <c:valAx>
        <c:axId val="670029080"/>
        <c:scaling>
          <c:orientation val="minMax"/>
        </c:scaling>
        <c:delete val="0"/>
        <c:axPos val="l"/>
        <c:majorGridlines>
          <c:spPr>
            <a:ln w="3175" cap="flat" cmpd="sng" algn="ctr">
              <a:solidFill>
                <a:schemeClr val="accent1">
                  <a:lumMod val="20000"/>
                  <a:lumOff val="80000"/>
                  <a:alpha val="10000"/>
                </a:schemeClr>
              </a:solidFill>
              <a:round/>
            </a:ln>
            <a:effectLst/>
          </c:spPr>
        </c:majorGridlines>
        <c:numFmt formatCode="General" sourceLinked="1"/>
        <c:majorTickMark val="none"/>
        <c:minorTickMark val="none"/>
        <c:tickLblPos val="nextTo"/>
        <c:spPr>
          <a:noFill/>
          <a:ln w="3175">
            <a:solidFill>
              <a:schemeClr val="accent1">
                <a:lumMod val="20000"/>
                <a:lumOff val="80000"/>
                <a:alpha val="30000"/>
              </a:schemeClr>
            </a:solidFill>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670025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Optimization</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Research</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Planning</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a:lstStyle/>
        <a:p>
          <a:r>
            <a:rPr lang="en-US" dirty="0">
              <a:solidFill>
                <a:schemeClr val="bg1"/>
              </a:solidFill>
            </a:rPr>
            <a:t>Efficacy</a:t>
          </a:r>
          <a:endParaRPr lang="ru-RU" dirty="0">
            <a:solidFill>
              <a:schemeClr val="bg1"/>
            </a:solidFill>
          </a:endParaRPr>
        </a:p>
      </dgm:t>
    </dgm:pt>
    <dgm:pt modelId="{FADFEFF1-33C5-498B-866B-31BDCCDD0A87}" type="parTrans" cxnId="{80C8792E-CC76-4671-8464-4DBA5529ABBF}">
      <dgm:prSet/>
      <dgm:spPr/>
      <dgm:t>
        <a:bodyPr/>
        <a:lstStyle/>
        <a:p>
          <a:endParaRPr lang="ru-RU"/>
        </a:p>
      </dgm:t>
    </dgm:pt>
    <dgm:pt modelId="{2EE57F43-F699-406E-B070-B5388A5C3EF0}" type="sibTrans" cxnId="{80C8792E-CC76-4671-8464-4DBA5529ABBF}">
      <dgm:prSet/>
      <dgm:spPr/>
      <dgm:t>
        <a:bodyPr/>
        <a:lstStyle/>
        <a:p>
          <a:endParaRPr lang="ru-RU"/>
        </a:p>
      </dgm:t>
    </dgm:pt>
    <dgm:pt modelId="{54738B61-B011-4B50-9367-82C01E6851CB}">
      <dgm:prSet phldrT="[Text]"/>
      <dgm:spPr>
        <a:ln>
          <a:noFill/>
        </a:ln>
      </dgm:spPr>
      <dgm:t>
        <a:bodyPr/>
        <a:lstStyle/>
        <a:p>
          <a:r>
            <a:rPr lang="en-US" dirty="0">
              <a:solidFill>
                <a:schemeClr val="bg1"/>
              </a:solidFill>
            </a:rPr>
            <a:t>Value</a:t>
          </a:r>
          <a:endParaRPr lang="ru-RU" dirty="0">
            <a:solidFill>
              <a:schemeClr val="bg1"/>
            </a:solidFill>
          </a:endParaRPr>
        </a:p>
      </dgm:t>
    </dgm:pt>
    <dgm:pt modelId="{F70B26DD-0065-48E8-B14E-21AD4FF5B073}" type="parTrans" cxnId="{21FE89D5-966D-4055-B5DE-E410287E6B89}">
      <dgm:prSet/>
      <dgm:spPr/>
      <dgm:t>
        <a:bodyPr/>
        <a:lstStyle/>
        <a:p>
          <a:endParaRPr lang="ru-RU"/>
        </a:p>
      </dgm:t>
    </dgm:pt>
    <dgm:pt modelId="{90B7832F-5C4B-438E-8A67-1DFAAD105949}" type="sibTrans" cxnId="{21FE89D5-966D-4055-B5DE-E410287E6B89}">
      <dgm:prSet/>
      <dgm:spPr/>
      <dgm:t>
        <a:bodyPr/>
        <a:lstStyle/>
        <a:p>
          <a:endParaRPr lang="ru-RU"/>
        </a:p>
      </dgm:t>
    </dgm:pt>
    <dgm:pt modelId="{063EC9EB-12EB-4B9E-9C9A-4C4F86773C6C}">
      <dgm:prSet phldrT="[Text]"/>
      <dgm:spPr>
        <a:ln>
          <a:noFill/>
        </a:ln>
      </dgm:spPr>
      <dgm:t>
        <a:bodyPr/>
        <a:lstStyle/>
        <a:p>
          <a:r>
            <a:rPr lang="en-US" dirty="0">
              <a:solidFill>
                <a:schemeClr val="bg1"/>
              </a:solidFill>
            </a:rPr>
            <a:t>Spend</a:t>
          </a:r>
          <a:endParaRPr lang="ru-RU" dirty="0">
            <a:solidFill>
              <a:schemeClr val="bg1"/>
            </a:solidFill>
          </a:endParaRPr>
        </a:p>
      </dgm:t>
    </dgm:pt>
    <dgm:pt modelId="{82F09713-42EF-44CC-95E9-63BD2E82AE71}" type="parTrans" cxnId="{1F672EFB-E26C-41D0-B09D-5FB4A541F572}">
      <dgm:prSet/>
      <dgm:spPr/>
      <dgm:t>
        <a:bodyPr/>
        <a:lstStyle/>
        <a:p>
          <a:endParaRPr lang="ru-RU"/>
        </a:p>
      </dgm:t>
    </dgm:pt>
    <dgm:pt modelId="{424B4B77-F77C-44D9-BC9A-2AE65490463A}" type="sibTrans" cxnId="{1F672EFB-E26C-41D0-B09D-5FB4A541F572}">
      <dgm:prSet/>
      <dgm:spPr/>
      <dgm:t>
        <a:bodyPr/>
        <a:lstStyle/>
        <a:p>
          <a:endParaRPr lang="ru-RU"/>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5"/>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Optimization</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Research</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Planning</a:t>
          </a:r>
        </a:p>
      </dsp:txBody>
      <dsp:txXfrm>
        <a:off x="1256992" y="2721228"/>
        <a:ext cx="3545038" cy="1088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529477" y="228419"/>
          <a:ext cx="2842560" cy="2842560"/>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Efficacy</a:t>
          </a:r>
          <a:endParaRPr lang="ru-RU" sz="1800" kern="1200" dirty="0">
            <a:solidFill>
              <a:schemeClr val="bg1"/>
            </a:solidFill>
          </a:endParaRPr>
        </a:p>
      </dsp:txBody>
      <dsp:txXfrm>
        <a:off x="2074949" y="752940"/>
        <a:ext cx="964440" cy="947520"/>
      </dsp:txXfrm>
    </dsp:sp>
    <dsp:sp modelId="{FD3595D3-73F9-4CBA-A4EA-F47CE428B7EA}">
      <dsp:nvSpPr>
        <dsp:cNvPr id="0" name=""/>
        <dsp:cNvSpPr/>
      </dsp:nvSpPr>
      <dsp:spPr>
        <a:xfrm>
          <a:off x="382949" y="313020"/>
          <a:ext cx="2842560" cy="2842560"/>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Value</a:t>
          </a:r>
          <a:endParaRPr lang="ru-RU" sz="1800" kern="1200" dirty="0">
            <a:solidFill>
              <a:schemeClr val="bg1"/>
            </a:solidFill>
          </a:endParaRPr>
        </a:p>
      </dsp:txBody>
      <dsp:txXfrm>
        <a:off x="1161269" y="2106540"/>
        <a:ext cx="1285920" cy="879840"/>
      </dsp:txXfrm>
    </dsp:sp>
    <dsp:sp modelId="{73020744-6ADE-4BA0-A49B-CE64F3EC1245}">
      <dsp:nvSpPr>
        <dsp:cNvPr id="0" name=""/>
        <dsp:cNvSpPr/>
      </dsp:nvSpPr>
      <dsp:spPr>
        <a:xfrm>
          <a:off x="382949" y="313020"/>
          <a:ext cx="2842560" cy="2842560"/>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Spend</a:t>
          </a:r>
          <a:endParaRPr lang="ru-RU" sz="1800" kern="1200" dirty="0">
            <a:solidFill>
              <a:schemeClr val="bg1"/>
            </a:solidFill>
          </a:endParaRPr>
        </a:p>
      </dsp:txBody>
      <dsp:txXfrm>
        <a:off x="687509" y="871380"/>
        <a:ext cx="964440" cy="9475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2/22/2023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noTextEdit="1"/>
          </p:cNvSpPr>
          <p:nvPr>
            <p:ph type="sldImg"/>
          </p:nvPr>
        </p:nvSpPr>
        <p:spPr>
          <a:solidFill>
            <a:srgbClr val="FFFFFF"/>
          </a:solidFill>
          <a:ln/>
        </p:spPr>
      </p:sp>
      <p:sp>
        <p:nvSpPr>
          <p:cNvPr id="20482" name="Rectangle 2"/>
          <p:cNvSpPr>
            <a:spLocks noGrp="1" noChangeArrowheads="1"/>
          </p:cNvSpPr>
          <p:nvPr>
            <p:ph type="body" idx="1"/>
          </p:nvPr>
        </p:nvSpPr>
        <p:spPr>
          <a:noFill/>
        </p:spPr>
        <p:txBody>
          <a:bodyPr/>
          <a:lstStyle/>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Looking now in more detail about EI and using a Four-Branch Model of EI (Boyatzis &amp; Goleman, 2005), EI comprises four clusters of competencies that work together: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underpins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self-management</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and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social 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which in turn underpin our capabilities in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our positive impact on others.</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Therefore, each of the EI competencies is important.  The competencies in the self-awareness cluster are particularly important as the foundation for developing and sustaining EI in the long-term.</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Examples of competencies that may fall within each cluster:</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Self-awareness: self-confidence, accurate self-assessment, emotional self-awareness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Social awareness: empathy, responsiveness to others, organizational 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Self-management: adaptability, emotional self-control, positive outlook, initiative</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conflict management, inspirational leadership, influence, teamwork</a:t>
            </a:r>
          </a:p>
        </p:txBody>
      </p:sp>
    </p:spTree>
    <p:extLst>
      <p:ext uri="{BB962C8B-B14F-4D97-AF65-F5344CB8AC3E}">
        <p14:creationId xmlns:p14="http://schemas.microsoft.com/office/powerpoint/2010/main" val="3156488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22</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23</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24</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25</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26</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noTextEdit="1"/>
          </p:cNvSpPr>
          <p:nvPr>
            <p:ph type="sldImg"/>
          </p:nvPr>
        </p:nvSpPr>
        <p:spPr>
          <a:solidFill>
            <a:srgbClr val="FFFFFF"/>
          </a:solidFill>
          <a:ln/>
        </p:spPr>
      </p:sp>
      <p:sp>
        <p:nvSpPr>
          <p:cNvPr id="22530" name="Rectangle 2"/>
          <p:cNvSpPr>
            <a:spLocks noGrp="1" noChangeArrowheads="1"/>
          </p:cNvSpPr>
          <p:nvPr>
            <p:ph type="body" idx="1"/>
          </p:nvPr>
        </p:nvSpPr>
        <p:spPr>
          <a:noFill/>
        </p:spPr>
        <p:txBody>
          <a:bodyPr/>
          <a:lstStyle/>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Looking now in more detail about EI and using a Four-Branch Model of EI (Boyatzis &amp; Goleman, 2005), EI comprises four clusters of competencies that work together: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underpins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self-management</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and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social 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which in turn underpin our capabilities in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our positive impact on others.</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Therefore, each of the EI competencies is important.  The competencies in the self-awareness cluster are particularly important as the foundation for developing and sustaining EI in the long-term.</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Examples of competencies that may fall within each cluster:</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Self-awareness: self-confidence, accurate self-assessment, emotional self-awareness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Social awareness: empathy, responsiveness to others, organizational 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Self-management: adaptability, emotional self-control, positive outlook, initiative</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conflict management, inspirational leadership, influence, teamwork</a:t>
            </a:r>
          </a:p>
        </p:txBody>
      </p:sp>
    </p:spTree>
    <p:extLst>
      <p:ext uri="{BB962C8B-B14F-4D97-AF65-F5344CB8AC3E}">
        <p14:creationId xmlns:p14="http://schemas.microsoft.com/office/powerpoint/2010/main" val="3181396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noTextEdit="1"/>
          </p:cNvSpPr>
          <p:nvPr>
            <p:ph type="sldImg"/>
          </p:nvPr>
        </p:nvSpPr>
        <p:spPr>
          <a:solidFill>
            <a:srgbClr val="FFFFFF"/>
          </a:solidFill>
          <a:ln/>
        </p:spPr>
      </p:sp>
      <p:sp>
        <p:nvSpPr>
          <p:cNvPr id="24578" name="Rectangle 2"/>
          <p:cNvSpPr>
            <a:spLocks noGrp="1" noChangeArrowheads="1"/>
          </p:cNvSpPr>
          <p:nvPr>
            <p:ph type="body" idx="1"/>
          </p:nvPr>
        </p:nvSpPr>
        <p:spPr>
          <a:noFill/>
        </p:spPr>
        <p:txBody>
          <a:bodyPr/>
          <a:lstStyle/>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Looking now in more detail about EI and using a Four-Branch Model of EI (Boyatzis &amp; Goleman, 2005), EI comprises four clusters of competencies that work together: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underpins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self-management</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and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social 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which in turn underpin our capabilities in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our positive impact on others.</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Therefore, each of the EI competencies is important.  The competencies in the self-awareness cluster are particularly important as the foundation for developing and sustaining EI in the long-term.</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Examples of competencies that may fall within each cluster:</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Self-awareness: self-confidence, accurate self-assessment, emotional self-awareness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Social awareness: empathy, responsiveness to others, organizational 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Self-management: adaptability, emotional self-control, positive outlook, initiative</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conflict management, inspirational leadership, influence, teamwork</a:t>
            </a:r>
          </a:p>
        </p:txBody>
      </p:sp>
    </p:spTree>
    <p:extLst>
      <p:ext uri="{BB962C8B-B14F-4D97-AF65-F5344CB8AC3E}">
        <p14:creationId xmlns:p14="http://schemas.microsoft.com/office/powerpoint/2010/main" val="2967868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noTextEdit="1"/>
          </p:cNvSpPr>
          <p:nvPr>
            <p:ph type="sldImg"/>
          </p:nvPr>
        </p:nvSpPr>
        <p:spPr>
          <a:solidFill>
            <a:srgbClr val="FFFFFF"/>
          </a:solidFill>
          <a:ln/>
        </p:spPr>
      </p:sp>
      <p:sp>
        <p:nvSpPr>
          <p:cNvPr id="26626" name="Rectangle 2"/>
          <p:cNvSpPr>
            <a:spLocks noGrp="1" noChangeArrowheads="1"/>
          </p:cNvSpPr>
          <p:nvPr>
            <p:ph type="body" idx="1"/>
          </p:nvPr>
        </p:nvSpPr>
        <p:spPr>
          <a:noFill/>
        </p:spPr>
        <p:txBody>
          <a:bodyPr/>
          <a:lstStyle/>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Looking now in more detail about EI and using a Four-Branch Model of EI (Boyatzis &amp; Goleman, 2005), EI comprises four clusters of competencies that work together: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underpins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self-management</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and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social 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which in turn underpin our capabilities in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our positive impact on others.</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Therefore, each of the EI competencies is important.  The competencies in the self-awareness cluster are particularly important as the foundation for developing and sustaining EI in the long-term.</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Examples of competencies that may fall within each cluster:</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Self-awareness: self-confidence, accurate self-assessment, emotional self-awareness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Social awareness: empathy, responsiveness to others, organizational 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Self-management: adaptability, emotional self-control, positive outlook, initiative</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conflict management, inspirational leadership, influence, teamwork</a:t>
            </a:r>
          </a:p>
        </p:txBody>
      </p:sp>
    </p:spTree>
    <p:extLst>
      <p:ext uri="{BB962C8B-B14F-4D97-AF65-F5344CB8AC3E}">
        <p14:creationId xmlns:p14="http://schemas.microsoft.com/office/powerpoint/2010/main" val="382420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noTextEdit="1"/>
          </p:cNvSpPr>
          <p:nvPr>
            <p:ph type="sldImg"/>
          </p:nvPr>
        </p:nvSpPr>
        <p:spPr>
          <a:solidFill>
            <a:srgbClr val="FFFFFF"/>
          </a:solidFill>
          <a:ln/>
        </p:spPr>
      </p:sp>
      <p:sp>
        <p:nvSpPr>
          <p:cNvPr id="28674" name="Rectangle 2"/>
          <p:cNvSpPr>
            <a:spLocks noGrp="1" noChangeArrowheads="1"/>
          </p:cNvSpPr>
          <p:nvPr>
            <p:ph type="body" idx="1"/>
          </p:nvPr>
        </p:nvSpPr>
        <p:spPr>
          <a:noFill/>
        </p:spPr>
        <p:txBody>
          <a:bodyPr/>
          <a:lstStyle/>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Looking now in more detail about EI and using a Four-Branch Model of EI (Boyatzis &amp; Goleman, 2005), EI comprises four clusters of competencies that work together: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underpins our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self-management</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and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social awareness</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which in turn underpin our capabilities in </a:t>
            </a:r>
            <a:r>
              <a:rPr lang="en-US" altLang="en-US" sz="1600" u="sng">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a:t>
            </a:r>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 our positive impact on others.</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Therefore, each of the EI competencies is important.  The competencies in the self-awareness cluster are particularly important as the foundation for developing and sustaining EI in the long-term.</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Examples of competencies that may fall within each cluster:</a:t>
            </a:r>
          </a:p>
          <a:p>
            <a:pPr eaLnBrk="1" hangingPunct="1"/>
            <a:endPar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Self-awareness: self-confidence, accurate self-assessment, emotional self-awareness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Social awareness: empathy, responsiveness to others, organizational awareness</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Self-management: adaptability, emotional self-control, positive outlook, initiative</a:t>
            </a:r>
          </a:p>
          <a:p>
            <a:pPr eaLnBrk="1" hangingPunct="1"/>
            <a:r>
              <a:rPr lang="en-US" altLang="en-US" sz="1600">
                <a:solidFill>
                  <a:srgbClr val="000000"/>
                </a:solidFill>
                <a:latin typeface="Calibri" panose="020F0502020204030204" pitchFamily="34" charset="0"/>
                <a:cs typeface="Calibri" panose="020F0502020204030204" pitchFamily="34" charset="0"/>
                <a:sym typeface="Calibri" panose="020F0502020204030204" pitchFamily="34" charset="0"/>
              </a:rPr>
              <a:t>Relationship management: conflict management, inspirational leadership, influence, teamwork</a:t>
            </a:r>
          </a:p>
        </p:txBody>
      </p:sp>
    </p:spTree>
    <p:extLst>
      <p:ext uri="{BB962C8B-B14F-4D97-AF65-F5344CB8AC3E}">
        <p14:creationId xmlns:p14="http://schemas.microsoft.com/office/powerpoint/2010/main" val="3871330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C0BB3D-FEE7-4C78-9A85-1D06939EF8E2}" type="slidenum">
              <a:rPr lang="en-GB" altLang="en-US" smtClean="0">
                <a:solidFill>
                  <a:srgbClr val="000000"/>
                </a:solidFill>
              </a:rPr>
              <a:pPr/>
              <a:t>14</a:t>
            </a:fld>
            <a:endParaRPr lang="en-GB" alt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altLang="en-US">
              <a:latin typeface="Times New Roman" panose="02020603050405020304" pitchFamily="18" charset="0"/>
            </a:endParaRPr>
          </a:p>
        </p:txBody>
      </p:sp>
    </p:spTree>
    <p:extLst>
      <p:ext uri="{BB962C8B-B14F-4D97-AF65-F5344CB8AC3E}">
        <p14:creationId xmlns:p14="http://schemas.microsoft.com/office/powerpoint/2010/main" val="58841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ts val="400"/>
              </a:spcBef>
              <a:defRPr sz="1200">
                <a:solidFill>
                  <a:srgbClr val="000000"/>
                </a:solidFill>
                <a:latin typeface="Times New Roman" panose="02020603050405020304" pitchFamily="18" charset="0"/>
              </a:defRPr>
            </a:lvl1pPr>
            <a:lvl2pPr marL="742950" indent="-285750">
              <a:spcBef>
                <a:spcPts val="400"/>
              </a:spcBef>
              <a:defRPr sz="1200">
                <a:solidFill>
                  <a:srgbClr val="000000"/>
                </a:solidFill>
                <a:latin typeface="Times New Roman" panose="02020603050405020304" pitchFamily="18" charset="0"/>
              </a:defRPr>
            </a:lvl2pPr>
            <a:lvl3pPr marL="1143000" indent="-228600">
              <a:spcBef>
                <a:spcPts val="400"/>
              </a:spcBef>
              <a:defRPr sz="1200">
                <a:solidFill>
                  <a:srgbClr val="000000"/>
                </a:solidFill>
                <a:latin typeface="Times New Roman" panose="02020603050405020304" pitchFamily="18" charset="0"/>
              </a:defRPr>
            </a:lvl3pPr>
            <a:lvl4pPr marL="1600200" indent="-228600">
              <a:spcBef>
                <a:spcPts val="400"/>
              </a:spcBef>
              <a:defRPr sz="1200">
                <a:solidFill>
                  <a:srgbClr val="000000"/>
                </a:solidFill>
                <a:latin typeface="Times New Roman" panose="02020603050405020304" pitchFamily="18" charset="0"/>
              </a:defRPr>
            </a:lvl4pPr>
            <a:lvl5pPr marL="2057400" indent="-228600">
              <a:spcBef>
                <a:spcPts val="400"/>
              </a:spcBef>
              <a:defRPr sz="1200">
                <a:solidFill>
                  <a:srgbClr val="000000"/>
                </a:solidFill>
                <a:latin typeface="Times New Roman" panose="02020603050405020304" pitchFamily="18" charset="0"/>
              </a:defRPr>
            </a:lvl5pPr>
            <a:lvl6pPr marL="2514600" indent="-228600" eaLnBrk="0" fontAlgn="base" hangingPunct="0">
              <a:spcBef>
                <a:spcPts val="400"/>
              </a:spcBef>
              <a:spcAft>
                <a:spcPct val="0"/>
              </a:spcAft>
              <a:defRPr sz="1200">
                <a:solidFill>
                  <a:srgbClr val="000000"/>
                </a:solidFill>
                <a:latin typeface="Times New Roman" panose="02020603050405020304" pitchFamily="18" charset="0"/>
              </a:defRPr>
            </a:lvl6pPr>
            <a:lvl7pPr marL="2971800" indent="-228600" eaLnBrk="0" fontAlgn="base" hangingPunct="0">
              <a:spcBef>
                <a:spcPts val="400"/>
              </a:spcBef>
              <a:spcAft>
                <a:spcPct val="0"/>
              </a:spcAft>
              <a:defRPr sz="1200">
                <a:solidFill>
                  <a:srgbClr val="000000"/>
                </a:solidFill>
                <a:latin typeface="Times New Roman" panose="02020603050405020304" pitchFamily="18" charset="0"/>
              </a:defRPr>
            </a:lvl7pPr>
            <a:lvl8pPr marL="3429000" indent="-228600" eaLnBrk="0" fontAlgn="base" hangingPunct="0">
              <a:spcBef>
                <a:spcPts val="400"/>
              </a:spcBef>
              <a:spcAft>
                <a:spcPct val="0"/>
              </a:spcAft>
              <a:defRPr sz="1200">
                <a:solidFill>
                  <a:srgbClr val="000000"/>
                </a:solidFill>
                <a:latin typeface="Times New Roman" panose="02020603050405020304" pitchFamily="18" charset="0"/>
              </a:defRPr>
            </a:lvl8pPr>
            <a:lvl9pPr marL="3886200" indent="-228600" eaLnBrk="0" fontAlgn="base" hangingPunct="0">
              <a:spcBef>
                <a:spcPts val="400"/>
              </a:spcBef>
              <a:spcAft>
                <a:spcPct val="0"/>
              </a:spcAft>
              <a:defRPr sz="1200">
                <a:solidFill>
                  <a:srgbClr val="000000"/>
                </a:solidFill>
                <a:latin typeface="Times New Roman" panose="02020603050405020304" pitchFamily="18" charset="0"/>
              </a:defRPr>
            </a:lvl9pPr>
          </a:lstStyle>
          <a:p>
            <a:pPr algn="r" eaLnBrk="1">
              <a:spcBef>
                <a:spcPts val="700"/>
              </a:spcBef>
            </a:pPr>
            <a:fld id="{3F77C310-3C61-4B99-B889-D669C45395CB}" type="slidenum">
              <a:rPr lang="en-GB" altLang="en-US">
                <a:latin typeface="Arial" panose="020B0604020202020204" pitchFamily="34" charset="0"/>
              </a:rPr>
              <a:pPr algn="r" eaLnBrk="1">
                <a:spcBef>
                  <a:spcPts val="700"/>
                </a:spcBef>
              </a:pPr>
              <a:t>16</a:t>
            </a:fld>
            <a:endParaRPr lang="en-GB" altLang="en-US">
              <a:latin typeface="Arial" panose="020B0604020202020204" pitchFamily="34" charset="0"/>
            </a:endParaRPr>
          </a:p>
        </p:txBody>
      </p:sp>
      <p:sp>
        <p:nvSpPr>
          <p:cNvPr id="33795" name="Slide Image Placeholder 2"/>
          <p:cNvSpPr>
            <a:spLocks noGrp="1" noRot="1" noChangeAspect="1" noTextEdit="1"/>
          </p:cNvSpPr>
          <p:nvPr>
            <p:ph type="sldImg"/>
          </p:nvPr>
        </p:nvSpPr>
        <p:spPr>
          <a:ln/>
        </p:spPr>
      </p:sp>
      <p:sp>
        <p:nvSpPr>
          <p:cNvPr id="33796"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a:endParaRPr altLang="en-US">
              <a:latin typeface="Times New Roman" panose="02020603050405020304" pitchFamily="18" charset="0"/>
            </a:endParaRPr>
          </a:p>
        </p:txBody>
      </p:sp>
    </p:spTree>
    <p:extLst>
      <p:ext uri="{BB962C8B-B14F-4D97-AF65-F5344CB8AC3E}">
        <p14:creationId xmlns:p14="http://schemas.microsoft.com/office/powerpoint/2010/main" val="201331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ts val="400"/>
              </a:spcBef>
              <a:defRPr sz="1200">
                <a:solidFill>
                  <a:srgbClr val="000000"/>
                </a:solidFill>
                <a:latin typeface="Times New Roman" panose="02020603050405020304" pitchFamily="18" charset="0"/>
              </a:defRPr>
            </a:lvl1pPr>
            <a:lvl2pPr marL="742950" indent="-285750">
              <a:spcBef>
                <a:spcPts val="400"/>
              </a:spcBef>
              <a:defRPr sz="1200">
                <a:solidFill>
                  <a:srgbClr val="000000"/>
                </a:solidFill>
                <a:latin typeface="Times New Roman" panose="02020603050405020304" pitchFamily="18" charset="0"/>
              </a:defRPr>
            </a:lvl2pPr>
            <a:lvl3pPr marL="1143000" indent="-228600">
              <a:spcBef>
                <a:spcPts val="400"/>
              </a:spcBef>
              <a:defRPr sz="1200">
                <a:solidFill>
                  <a:srgbClr val="000000"/>
                </a:solidFill>
                <a:latin typeface="Times New Roman" panose="02020603050405020304" pitchFamily="18" charset="0"/>
              </a:defRPr>
            </a:lvl3pPr>
            <a:lvl4pPr marL="1600200" indent="-228600">
              <a:spcBef>
                <a:spcPts val="400"/>
              </a:spcBef>
              <a:defRPr sz="1200">
                <a:solidFill>
                  <a:srgbClr val="000000"/>
                </a:solidFill>
                <a:latin typeface="Times New Roman" panose="02020603050405020304" pitchFamily="18" charset="0"/>
              </a:defRPr>
            </a:lvl4pPr>
            <a:lvl5pPr marL="2057400" indent="-228600">
              <a:spcBef>
                <a:spcPts val="400"/>
              </a:spcBef>
              <a:defRPr sz="1200">
                <a:solidFill>
                  <a:srgbClr val="000000"/>
                </a:solidFill>
                <a:latin typeface="Times New Roman" panose="02020603050405020304" pitchFamily="18" charset="0"/>
              </a:defRPr>
            </a:lvl5pPr>
            <a:lvl6pPr marL="2514600" indent="-228600" eaLnBrk="0" fontAlgn="base" hangingPunct="0">
              <a:spcBef>
                <a:spcPts val="400"/>
              </a:spcBef>
              <a:spcAft>
                <a:spcPct val="0"/>
              </a:spcAft>
              <a:defRPr sz="1200">
                <a:solidFill>
                  <a:srgbClr val="000000"/>
                </a:solidFill>
                <a:latin typeface="Times New Roman" panose="02020603050405020304" pitchFamily="18" charset="0"/>
              </a:defRPr>
            </a:lvl6pPr>
            <a:lvl7pPr marL="2971800" indent="-228600" eaLnBrk="0" fontAlgn="base" hangingPunct="0">
              <a:spcBef>
                <a:spcPts val="400"/>
              </a:spcBef>
              <a:spcAft>
                <a:spcPct val="0"/>
              </a:spcAft>
              <a:defRPr sz="1200">
                <a:solidFill>
                  <a:srgbClr val="000000"/>
                </a:solidFill>
                <a:latin typeface="Times New Roman" panose="02020603050405020304" pitchFamily="18" charset="0"/>
              </a:defRPr>
            </a:lvl7pPr>
            <a:lvl8pPr marL="3429000" indent="-228600" eaLnBrk="0" fontAlgn="base" hangingPunct="0">
              <a:spcBef>
                <a:spcPts val="400"/>
              </a:spcBef>
              <a:spcAft>
                <a:spcPct val="0"/>
              </a:spcAft>
              <a:defRPr sz="1200">
                <a:solidFill>
                  <a:srgbClr val="000000"/>
                </a:solidFill>
                <a:latin typeface="Times New Roman" panose="02020603050405020304" pitchFamily="18" charset="0"/>
              </a:defRPr>
            </a:lvl8pPr>
            <a:lvl9pPr marL="3886200" indent="-228600" eaLnBrk="0" fontAlgn="base" hangingPunct="0">
              <a:spcBef>
                <a:spcPts val="400"/>
              </a:spcBef>
              <a:spcAft>
                <a:spcPct val="0"/>
              </a:spcAft>
              <a:defRPr sz="1200">
                <a:solidFill>
                  <a:srgbClr val="000000"/>
                </a:solidFill>
                <a:latin typeface="Times New Roman" panose="02020603050405020304" pitchFamily="18" charset="0"/>
              </a:defRPr>
            </a:lvl9pPr>
          </a:lstStyle>
          <a:p>
            <a:pPr algn="r" eaLnBrk="1">
              <a:spcBef>
                <a:spcPts val="700"/>
              </a:spcBef>
            </a:pPr>
            <a:fld id="{14D4EEF7-1E29-4E0E-A7FE-28A53DA4F6AE}" type="slidenum">
              <a:rPr lang="en-GB" altLang="en-US">
                <a:latin typeface="Arial" panose="020B0604020202020204" pitchFamily="34" charset="0"/>
              </a:rPr>
              <a:pPr algn="r" eaLnBrk="1">
                <a:spcBef>
                  <a:spcPts val="700"/>
                </a:spcBef>
              </a:pPr>
              <a:t>17</a:t>
            </a:fld>
            <a:endParaRPr lang="en-GB" altLang="en-US">
              <a:latin typeface="Arial" panose="020B0604020202020204" pitchFamily="34" charset="0"/>
            </a:endParaRPr>
          </a:p>
        </p:txBody>
      </p:sp>
      <p:sp>
        <p:nvSpPr>
          <p:cNvPr id="44035" name="Slide Image Placeholder 2"/>
          <p:cNvSpPr>
            <a:spLocks noGrp="1" noRot="1" noChangeAspect="1" noTextEdit="1"/>
          </p:cNvSpPr>
          <p:nvPr>
            <p:ph type="sldImg"/>
          </p:nvPr>
        </p:nvSpPr>
        <p:spPr>
          <a:ln/>
        </p:spPr>
      </p:sp>
      <p:sp>
        <p:nvSpPr>
          <p:cNvPr id="44036"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a:endParaRPr altLang="en-US">
              <a:latin typeface="Times New Roman" panose="02020603050405020304" pitchFamily="18" charset="0"/>
            </a:endParaRPr>
          </a:p>
        </p:txBody>
      </p:sp>
    </p:spTree>
    <p:extLst>
      <p:ext uri="{BB962C8B-B14F-4D97-AF65-F5344CB8AC3E}">
        <p14:creationId xmlns:p14="http://schemas.microsoft.com/office/powerpoint/2010/main" val="402942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ts val="400"/>
              </a:spcBef>
              <a:defRPr sz="1200">
                <a:solidFill>
                  <a:srgbClr val="000000"/>
                </a:solidFill>
                <a:latin typeface="Times New Roman" panose="02020603050405020304" pitchFamily="18" charset="0"/>
              </a:defRPr>
            </a:lvl1pPr>
            <a:lvl2pPr marL="742950" indent="-285750">
              <a:spcBef>
                <a:spcPts val="400"/>
              </a:spcBef>
              <a:defRPr sz="1200">
                <a:solidFill>
                  <a:srgbClr val="000000"/>
                </a:solidFill>
                <a:latin typeface="Times New Roman" panose="02020603050405020304" pitchFamily="18" charset="0"/>
              </a:defRPr>
            </a:lvl2pPr>
            <a:lvl3pPr marL="1143000" indent="-228600">
              <a:spcBef>
                <a:spcPts val="400"/>
              </a:spcBef>
              <a:defRPr sz="1200">
                <a:solidFill>
                  <a:srgbClr val="000000"/>
                </a:solidFill>
                <a:latin typeface="Times New Roman" panose="02020603050405020304" pitchFamily="18" charset="0"/>
              </a:defRPr>
            </a:lvl3pPr>
            <a:lvl4pPr marL="1600200" indent="-228600">
              <a:spcBef>
                <a:spcPts val="400"/>
              </a:spcBef>
              <a:defRPr sz="1200">
                <a:solidFill>
                  <a:srgbClr val="000000"/>
                </a:solidFill>
                <a:latin typeface="Times New Roman" panose="02020603050405020304" pitchFamily="18" charset="0"/>
              </a:defRPr>
            </a:lvl4pPr>
            <a:lvl5pPr marL="2057400" indent="-228600">
              <a:spcBef>
                <a:spcPts val="400"/>
              </a:spcBef>
              <a:defRPr sz="1200">
                <a:solidFill>
                  <a:srgbClr val="000000"/>
                </a:solidFill>
                <a:latin typeface="Times New Roman" panose="02020603050405020304" pitchFamily="18" charset="0"/>
              </a:defRPr>
            </a:lvl5pPr>
            <a:lvl6pPr marL="2514600" indent="-228600" eaLnBrk="0" fontAlgn="base" hangingPunct="0">
              <a:spcBef>
                <a:spcPts val="400"/>
              </a:spcBef>
              <a:spcAft>
                <a:spcPct val="0"/>
              </a:spcAft>
              <a:defRPr sz="1200">
                <a:solidFill>
                  <a:srgbClr val="000000"/>
                </a:solidFill>
                <a:latin typeface="Times New Roman" panose="02020603050405020304" pitchFamily="18" charset="0"/>
              </a:defRPr>
            </a:lvl6pPr>
            <a:lvl7pPr marL="2971800" indent="-228600" eaLnBrk="0" fontAlgn="base" hangingPunct="0">
              <a:spcBef>
                <a:spcPts val="400"/>
              </a:spcBef>
              <a:spcAft>
                <a:spcPct val="0"/>
              </a:spcAft>
              <a:defRPr sz="1200">
                <a:solidFill>
                  <a:srgbClr val="000000"/>
                </a:solidFill>
                <a:latin typeface="Times New Roman" panose="02020603050405020304" pitchFamily="18" charset="0"/>
              </a:defRPr>
            </a:lvl7pPr>
            <a:lvl8pPr marL="3429000" indent="-228600" eaLnBrk="0" fontAlgn="base" hangingPunct="0">
              <a:spcBef>
                <a:spcPts val="400"/>
              </a:spcBef>
              <a:spcAft>
                <a:spcPct val="0"/>
              </a:spcAft>
              <a:defRPr sz="1200">
                <a:solidFill>
                  <a:srgbClr val="000000"/>
                </a:solidFill>
                <a:latin typeface="Times New Roman" panose="02020603050405020304" pitchFamily="18" charset="0"/>
              </a:defRPr>
            </a:lvl8pPr>
            <a:lvl9pPr marL="3886200" indent="-228600" eaLnBrk="0" fontAlgn="base" hangingPunct="0">
              <a:spcBef>
                <a:spcPts val="400"/>
              </a:spcBef>
              <a:spcAft>
                <a:spcPct val="0"/>
              </a:spcAft>
              <a:defRPr sz="1200">
                <a:solidFill>
                  <a:srgbClr val="000000"/>
                </a:solidFill>
                <a:latin typeface="Times New Roman" panose="02020603050405020304" pitchFamily="18" charset="0"/>
              </a:defRPr>
            </a:lvl9pPr>
          </a:lstStyle>
          <a:p>
            <a:pPr algn="r" eaLnBrk="1">
              <a:spcBef>
                <a:spcPts val="700"/>
              </a:spcBef>
            </a:pPr>
            <a:fld id="{265485AF-35DF-4A65-948E-1EA2A14E49C8}" type="slidenum">
              <a:rPr lang="en-GB" altLang="en-US">
                <a:latin typeface="Arial" panose="020B0604020202020204" pitchFamily="34" charset="0"/>
              </a:rPr>
              <a:pPr algn="r" eaLnBrk="1">
                <a:spcBef>
                  <a:spcPts val="700"/>
                </a:spcBef>
              </a:pPr>
              <a:t>19</a:t>
            </a:fld>
            <a:endParaRPr lang="en-GB" altLang="en-US">
              <a:latin typeface="Arial" panose="020B0604020202020204" pitchFamily="34" charset="0"/>
            </a:endParaRPr>
          </a:p>
        </p:txBody>
      </p:sp>
      <p:sp>
        <p:nvSpPr>
          <p:cNvPr id="47107" name="Slide Image Placeholder 2"/>
          <p:cNvSpPr>
            <a:spLocks noGrp="1" noRot="1" noChangeAspect="1" noTextEdit="1"/>
          </p:cNvSpPr>
          <p:nvPr>
            <p:ph type="sldImg"/>
          </p:nvPr>
        </p:nvSpPr>
        <p:spPr>
          <a:ln/>
        </p:spPr>
      </p:sp>
      <p:sp>
        <p:nvSpPr>
          <p:cNvPr id="47108"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a:endParaRPr altLang="en-US">
              <a:latin typeface="Times New Roman" panose="02020603050405020304" pitchFamily="18" charset="0"/>
            </a:endParaRPr>
          </a:p>
        </p:txBody>
      </p:sp>
    </p:spTree>
    <p:extLst>
      <p:ext uri="{BB962C8B-B14F-4D97-AF65-F5344CB8AC3E}">
        <p14:creationId xmlns:p14="http://schemas.microsoft.com/office/powerpoint/2010/main" val="2458682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2/22/2023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jpe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79082" y="332656"/>
            <a:ext cx="6264696" cy="6278642"/>
          </a:xfrm>
          <a:prstGeom prst="rect">
            <a:avLst/>
          </a:prstGeom>
        </p:spPr>
        <p:txBody>
          <a:bodyPr wrap="square">
            <a:spAutoFit/>
          </a:bodyPr>
          <a:lstStyle/>
          <a:p>
            <a:r>
              <a:rPr lang="en-GB" sz="3200" dirty="0">
                <a:latin typeface="Calibri" panose="020F0502020204030204" pitchFamily="34" charset="0"/>
                <a:cs typeface="Calibri" panose="020F0502020204030204" pitchFamily="34" charset="0"/>
              </a:rPr>
              <a:t>Welcome to APP/PPP2</a:t>
            </a:r>
          </a:p>
          <a:p>
            <a:r>
              <a:rPr lang="en-GB" sz="3200" dirty="0">
                <a:latin typeface="Calibri" panose="020F0502020204030204" pitchFamily="34" charset="0"/>
                <a:cs typeface="Calibri" panose="020F0502020204030204" pitchFamily="34" charset="0"/>
              </a:rPr>
              <a:t>Reflection</a:t>
            </a:r>
            <a:br>
              <a:rPr lang="en-GB" sz="3200" dirty="0">
                <a:latin typeface="Calibri" panose="020F0502020204030204" pitchFamily="34" charset="0"/>
                <a:cs typeface="Calibri" panose="020F0502020204030204" pitchFamily="34" charset="0"/>
              </a:rPr>
            </a:br>
            <a:br>
              <a:rPr lang="en-GB" sz="3200" dirty="0">
                <a:latin typeface="Calibri" panose="020F0502020204030204" pitchFamily="34" charset="0"/>
                <a:cs typeface="Calibri" panose="020F0502020204030204" pitchFamily="34" charset="0"/>
              </a:rPr>
            </a:br>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endParaRPr lang="en-GB" sz="3200" dirty="0">
              <a:latin typeface="Calibri" panose="020F0502020204030204" pitchFamily="34" charset="0"/>
              <a:cs typeface="Calibri" panose="020F0502020204030204" pitchFamily="34" charset="0"/>
            </a:endParaRPr>
          </a:p>
          <a:p>
            <a:r>
              <a:rPr lang="en-GB" sz="3200" dirty="0">
                <a:latin typeface="Calibri" panose="020F0502020204030204" pitchFamily="34" charset="0"/>
                <a:cs typeface="Calibri" panose="020F0502020204030204" pitchFamily="34" charset="0"/>
              </a:rPr>
              <a:t>by Bill Faust </a:t>
            </a:r>
          </a:p>
          <a:p>
            <a:endParaRPr lang="en-GB" dirty="0"/>
          </a:p>
        </p:txBody>
      </p:sp>
      <p:pic>
        <p:nvPicPr>
          <p:cNvPr id="3" name="Picture 2"/>
          <p:cNvPicPr>
            <a:picLocks noChangeAspect="1"/>
          </p:cNvPicPr>
          <p:nvPr/>
        </p:nvPicPr>
        <p:blipFill rotWithShape="1">
          <a:blip r:embed="rId2" cstate="print"/>
          <a:srcRect l="2510" t="18500" r="11414" b="18500"/>
          <a:stretch/>
        </p:blipFill>
        <p:spPr>
          <a:xfrm>
            <a:off x="4079777" y="1527761"/>
            <a:ext cx="3758819" cy="3888432"/>
          </a:xfrm>
          <a:prstGeom prst="rect">
            <a:avLst/>
          </a:prstGeom>
        </p:spPr>
      </p:pic>
    </p:spTree>
    <p:extLst>
      <p:ext uri="{BB962C8B-B14F-4D97-AF65-F5344CB8AC3E}">
        <p14:creationId xmlns:p14="http://schemas.microsoft.com/office/powerpoint/2010/main" val="34673324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3287688" y="260648"/>
            <a:ext cx="7628186" cy="910828"/>
          </a:xfrm>
          <a:extLs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sz="2800" dirty="0">
                <a:solidFill>
                  <a:srgbClr val="938953"/>
                </a:solidFill>
              </a:rPr>
              <a:t>Four Basic Components of EI</a:t>
            </a:r>
          </a:p>
        </p:txBody>
      </p:sp>
      <p:sp>
        <p:nvSpPr>
          <p:cNvPr id="27650" name="Rectangle 2"/>
          <p:cNvSpPr>
            <a:spLocks/>
          </p:cNvSpPr>
          <p:nvPr/>
        </p:nvSpPr>
        <p:spPr bwMode="auto">
          <a:xfrm>
            <a:off x="6734473" y="4357689"/>
            <a:ext cx="1915418"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Relationship </a:t>
            </a:r>
            <a:endParaRPr lang="en-US" altLang="en-US" sz="1687">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management</a:t>
            </a:r>
          </a:p>
        </p:txBody>
      </p:sp>
      <p:sp>
        <p:nvSpPr>
          <p:cNvPr id="27651" name="Rectangle 3"/>
          <p:cNvSpPr>
            <a:spLocks/>
          </p:cNvSpPr>
          <p:nvPr/>
        </p:nvSpPr>
        <p:spPr bwMode="auto">
          <a:xfrm>
            <a:off x="1990576" y="4148957"/>
            <a:ext cx="4365218" cy="195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wrap="none" lIns="26789" tIns="26789" rIns="26789" bIns="26789">
            <a:spAutoFit/>
          </a:bodyP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Conflict Management</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Inspirational Leadership</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Influence</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Teamwork</a:t>
            </a:r>
          </a:p>
        </p:txBody>
      </p:sp>
    </p:spTree>
    <p:extLst>
      <p:ext uri="{BB962C8B-B14F-4D97-AF65-F5344CB8AC3E}">
        <p14:creationId xmlns:p14="http://schemas.microsoft.com/office/powerpoint/2010/main" val="1336909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215680" y="1916833"/>
            <a:ext cx="6264696" cy="646331"/>
          </a:xfrm>
          <a:prstGeom prst="rect">
            <a:avLst/>
          </a:prstGeom>
        </p:spPr>
        <p:txBody>
          <a:bodyPr wrap="square">
            <a:spAutoFit/>
          </a:bodyPr>
          <a:lstStyle/>
          <a:p>
            <a:br>
              <a:rPr lang="en-GB" dirty="0"/>
            </a:br>
            <a:endParaRPr lang="en-GB" dirty="0"/>
          </a:p>
        </p:txBody>
      </p:sp>
      <p:sp>
        <p:nvSpPr>
          <p:cNvPr id="3" name="Rectangle 2"/>
          <p:cNvSpPr/>
          <p:nvPr/>
        </p:nvSpPr>
        <p:spPr>
          <a:xfrm>
            <a:off x="4007769" y="1547500"/>
            <a:ext cx="4325929" cy="1384995"/>
          </a:xfrm>
          <a:prstGeom prst="rect">
            <a:avLst/>
          </a:prstGeom>
        </p:spPr>
        <p:txBody>
          <a:bodyPr wrap="none">
            <a:spAutoFit/>
          </a:bodyPr>
          <a:lstStyle/>
          <a:p>
            <a:pPr algn="ctr"/>
            <a:r>
              <a:rPr lang="en-GB" sz="2800" dirty="0">
                <a:solidFill>
                  <a:srgbClr val="00B050"/>
                </a:solidFill>
                <a:latin typeface="Calibri" panose="020F0502020204030204" pitchFamily="34" charset="0"/>
                <a:cs typeface="Calibri" panose="020F0502020204030204" pitchFamily="34" charset="0"/>
              </a:rPr>
              <a:t>What do employers look for </a:t>
            </a:r>
          </a:p>
          <a:p>
            <a:pPr algn="ctr"/>
            <a:endParaRPr lang="en-GB" sz="2800" dirty="0">
              <a:latin typeface="Calibri" panose="020F0502020204030204" pitchFamily="34" charset="0"/>
              <a:cs typeface="Calibri" panose="020F0502020204030204" pitchFamily="34" charset="0"/>
            </a:endParaRPr>
          </a:p>
          <a:p>
            <a:pPr algn="ctr"/>
            <a:endParaRPr lang="en-GB" sz="2800" dirty="0">
              <a:latin typeface="Calibri" panose="020F0502020204030204" pitchFamily="34" charset="0"/>
              <a:cs typeface="Calibri" panose="020F0502020204030204" pitchFamily="34" charset="0"/>
            </a:endParaRPr>
          </a:p>
        </p:txBody>
      </p:sp>
      <p:sp>
        <p:nvSpPr>
          <p:cNvPr id="4" name="TextBox 3"/>
          <p:cNvSpPr txBox="1"/>
          <p:nvPr/>
        </p:nvSpPr>
        <p:spPr>
          <a:xfrm>
            <a:off x="5421351" y="2420888"/>
            <a:ext cx="288032" cy="1569660"/>
          </a:xfrm>
          <a:prstGeom prst="rect">
            <a:avLst/>
          </a:prstGeom>
          <a:noFill/>
        </p:spPr>
        <p:txBody>
          <a:bodyPr wrap="square" rtlCol="0">
            <a:spAutoFit/>
          </a:bodyPr>
          <a:lstStyle/>
          <a:p>
            <a:r>
              <a:rPr lang="en-GB" sz="96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048872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215680" y="1916833"/>
            <a:ext cx="6264696" cy="646331"/>
          </a:xfrm>
          <a:prstGeom prst="rect">
            <a:avLst/>
          </a:prstGeom>
        </p:spPr>
        <p:txBody>
          <a:bodyPr wrap="square">
            <a:spAutoFit/>
          </a:bodyPr>
          <a:lstStyle/>
          <a:p>
            <a:br>
              <a:rPr lang="en-GB" dirty="0"/>
            </a:br>
            <a:endParaRPr lang="en-GB" dirty="0"/>
          </a:p>
        </p:txBody>
      </p:sp>
      <p:sp>
        <p:nvSpPr>
          <p:cNvPr id="4" name="Rectangle 3"/>
          <p:cNvSpPr/>
          <p:nvPr/>
        </p:nvSpPr>
        <p:spPr>
          <a:xfrm>
            <a:off x="1991544" y="1597730"/>
            <a:ext cx="7992888" cy="3385542"/>
          </a:xfrm>
          <a:prstGeom prst="rect">
            <a:avLst/>
          </a:prstGeom>
        </p:spPr>
        <p:txBody>
          <a:bodyPr wrap="square">
            <a:spAutoFit/>
          </a:bodyPr>
          <a:lstStyle/>
          <a:p>
            <a:pPr algn="ctr">
              <a:spcBef>
                <a:spcPts val="1200"/>
              </a:spcBef>
              <a:defRPr sz="1800" b="0" i="0" u="none" strike="noStrike" kern="0" cap="none" spc="0" baseline="0">
                <a:solidFill>
                  <a:srgbClr val="000000"/>
                </a:solidFill>
                <a:uFillTx/>
              </a:defRPr>
            </a:pPr>
            <a:r>
              <a:rPr lang="en-GB" b="1" u="sng" kern="0" dirty="0">
                <a:solidFill>
                  <a:srgbClr val="000000"/>
                </a:solidFill>
              </a:rPr>
              <a:t>Your Personal Marketing Strategy</a:t>
            </a:r>
          </a:p>
          <a:p>
            <a:pPr>
              <a:spcBef>
                <a:spcPts val="1200"/>
              </a:spcBef>
              <a:defRPr sz="1800" b="0" i="0" u="none" strike="noStrike" kern="0" cap="none" spc="0" baseline="0">
                <a:solidFill>
                  <a:srgbClr val="000000"/>
                </a:solidFill>
                <a:uFillTx/>
              </a:defRPr>
            </a:pPr>
            <a:r>
              <a:rPr lang="en-GB" b="1" kern="0" dirty="0">
                <a:solidFill>
                  <a:srgbClr val="000000"/>
                </a:solidFill>
              </a:rPr>
              <a:t>By looking at:</a:t>
            </a:r>
          </a:p>
          <a:p>
            <a:pPr algn="ctr">
              <a:spcBef>
                <a:spcPts val="1200"/>
              </a:spcBef>
              <a:defRPr sz="1800" b="0" i="0" u="none" strike="noStrike" kern="0" cap="none" spc="0" baseline="0">
                <a:solidFill>
                  <a:srgbClr val="000000"/>
                </a:solidFill>
                <a:uFillTx/>
              </a:defRPr>
            </a:pPr>
            <a:r>
              <a:rPr lang="en-GB" kern="0" dirty="0">
                <a:solidFill>
                  <a:srgbClr val="000000"/>
                </a:solidFill>
              </a:rPr>
              <a:t>1.What you are actually employed for</a:t>
            </a:r>
            <a:endParaRPr lang="en-GB" i="1" kern="0" dirty="0">
              <a:solidFill>
                <a:srgbClr val="000000"/>
              </a:solidFill>
            </a:endParaRPr>
          </a:p>
          <a:p>
            <a:pPr algn="ctr">
              <a:spcBef>
                <a:spcPts val="1200"/>
              </a:spcBef>
              <a:defRPr sz="1800" b="0" i="0" u="none" strike="noStrike" kern="0" cap="none" spc="0" baseline="0">
                <a:solidFill>
                  <a:srgbClr val="000000"/>
                </a:solidFill>
                <a:uFillTx/>
              </a:defRPr>
            </a:pPr>
            <a:r>
              <a:rPr lang="en-GB" kern="0" dirty="0">
                <a:solidFill>
                  <a:srgbClr val="000000"/>
                </a:solidFill>
              </a:rPr>
              <a:t>e.g. What differentiates you from the rest?</a:t>
            </a:r>
          </a:p>
          <a:p>
            <a:pPr algn="ctr">
              <a:spcBef>
                <a:spcPts val="1200"/>
              </a:spcBef>
              <a:defRPr sz="1800" b="0" i="0" u="none" strike="noStrike" kern="0" cap="none" spc="0" baseline="0">
                <a:solidFill>
                  <a:srgbClr val="000000"/>
                </a:solidFill>
                <a:uFillTx/>
              </a:defRPr>
            </a:pPr>
            <a:r>
              <a:rPr lang="en-GB" kern="0" dirty="0">
                <a:solidFill>
                  <a:srgbClr val="000000"/>
                </a:solidFill>
              </a:rPr>
              <a:t>2. identify and evidence it</a:t>
            </a:r>
          </a:p>
          <a:p>
            <a:pPr algn="ctr">
              <a:spcBef>
                <a:spcPts val="1200"/>
              </a:spcBef>
              <a:defRPr sz="1800" b="0" i="0" u="none" strike="noStrike" kern="0" cap="none" spc="0" baseline="0">
                <a:solidFill>
                  <a:srgbClr val="000000"/>
                </a:solidFill>
                <a:uFillTx/>
              </a:defRPr>
            </a:pPr>
            <a:r>
              <a:rPr lang="en-GB" kern="0" dirty="0">
                <a:solidFill>
                  <a:srgbClr val="000000"/>
                </a:solidFill>
              </a:rPr>
              <a:t>3. What employer’s are looking for</a:t>
            </a:r>
          </a:p>
          <a:p>
            <a:pPr algn="ctr">
              <a:spcBef>
                <a:spcPts val="1200"/>
              </a:spcBef>
              <a:defRPr sz="1800" b="0" i="0" u="none" strike="noStrike" kern="0" cap="none" spc="0" baseline="0">
                <a:solidFill>
                  <a:srgbClr val="000000"/>
                </a:solidFill>
                <a:uFillTx/>
              </a:defRPr>
            </a:pPr>
            <a:r>
              <a:rPr lang="en-GB" kern="0" dirty="0">
                <a:solidFill>
                  <a:srgbClr val="000000"/>
                </a:solidFill>
              </a:rPr>
              <a:t>4. Answer the employer’s question</a:t>
            </a:r>
          </a:p>
          <a:p>
            <a:pPr algn="ctr">
              <a:spcBef>
                <a:spcPts val="1200"/>
              </a:spcBef>
              <a:defRPr sz="1800" b="0" i="0" u="none" strike="noStrike" kern="0" cap="none" spc="0" baseline="0">
                <a:solidFill>
                  <a:srgbClr val="000000"/>
                </a:solidFill>
                <a:uFillTx/>
              </a:defRPr>
            </a:pPr>
            <a:r>
              <a:rPr lang="en-GB" kern="0" dirty="0">
                <a:solidFill>
                  <a:srgbClr val="000000"/>
                </a:solidFill>
              </a:rPr>
              <a:t>5. Speak the employer’s language</a:t>
            </a:r>
          </a:p>
        </p:txBody>
      </p:sp>
    </p:spTree>
    <p:extLst>
      <p:ext uri="{BB962C8B-B14F-4D97-AF65-F5344CB8AC3E}">
        <p14:creationId xmlns:p14="http://schemas.microsoft.com/office/powerpoint/2010/main" val="7956366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7689" y="476672"/>
            <a:ext cx="7127875" cy="523220"/>
          </a:xfrm>
          <a:prstGeom prst="rect">
            <a:avLst/>
          </a:prstGeom>
          <a:noFill/>
        </p:spPr>
        <p:txBody>
          <a:bodyPr>
            <a:spAutoFit/>
          </a:bodyPr>
          <a:lstStyle/>
          <a:p>
            <a:pPr>
              <a:defRPr/>
            </a:pPr>
            <a:r>
              <a:rPr lang="en-GB" sz="2800" dirty="0">
                <a:solidFill>
                  <a:srgbClr val="00B050"/>
                </a:solidFill>
                <a:latin typeface="Calibri" panose="020F0502020204030204" pitchFamily="34" charset="0"/>
                <a:cs typeface="Calibri" panose="020F0502020204030204" pitchFamily="34" charset="0"/>
              </a:rPr>
              <a:t>The Process Order e.g. product </a:t>
            </a:r>
            <a:r>
              <a:rPr lang="en-GB" sz="2800" b="1" dirty="0">
                <a:solidFill>
                  <a:schemeClr val="bg1"/>
                </a:solidFill>
              </a:rPr>
              <a:t>marketing </a:t>
            </a:r>
          </a:p>
        </p:txBody>
      </p:sp>
      <p:sp>
        <p:nvSpPr>
          <p:cNvPr id="4" name="TextBox 3"/>
          <p:cNvSpPr txBox="1"/>
          <p:nvPr/>
        </p:nvSpPr>
        <p:spPr>
          <a:xfrm>
            <a:off x="2063552" y="2204864"/>
            <a:ext cx="7920038" cy="2862322"/>
          </a:xfrm>
          <a:prstGeom prst="rect">
            <a:avLst/>
          </a:prstGeom>
          <a:noFill/>
        </p:spPr>
        <p:txBody>
          <a:bodyPr>
            <a:spAutoFit/>
          </a:bodyPr>
          <a:lstStyle/>
          <a:p>
            <a:pPr marL="342900" indent="-342900">
              <a:buFontTx/>
              <a:buAutoNum type="arabicPeriod"/>
              <a:defRPr/>
            </a:pPr>
            <a:r>
              <a:rPr lang="en-GB" dirty="0"/>
              <a:t>Understand the Product/You (the product offer)</a:t>
            </a:r>
          </a:p>
          <a:p>
            <a:pPr marL="342900" indent="-342900">
              <a:buFontTx/>
              <a:buAutoNum type="arabicPeriod"/>
              <a:defRPr/>
            </a:pPr>
            <a:endParaRPr lang="en-GB" dirty="0"/>
          </a:p>
          <a:p>
            <a:pPr marL="342900" indent="-342900">
              <a:buFontTx/>
              <a:buAutoNum type="arabicPeriod"/>
              <a:defRPr/>
            </a:pPr>
            <a:r>
              <a:rPr lang="en-GB" dirty="0"/>
              <a:t>Understand what the Buyer/Employer requires</a:t>
            </a:r>
          </a:p>
          <a:p>
            <a:pPr marL="342900" indent="-342900">
              <a:buFontTx/>
              <a:buAutoNum type="arabicPeriod"/>
              <a:defRPr/>
            </a:pPr>
            <a:endParaRPr lang="en-GB" dirty="0"/>
          </a:p>
          <a:p>
            <a:pPr marL="342900" indent="-342900">
              <a:buFontTx/>
              <a:buAutoNum type="arabicPeriod"/>
              <a:defRPr/>
            </a:pPr>
            <a:r>
              <a:rPr lang="en-GB" dirty="0"/>
              <a:t>At this point by studying the Buyers needs and the Product offering find </a:t>
            </a:r>
          </a:p>
          <a:p>
            <a:pPr marL="342900" indent="-342900">
              <a:buFontTx/>
              <a:buAutoNum type="arabicPeriod"/>
              <a:defRPr/>
            </a:pPr>
            <a:endParaRPr lang="en-GB" dirty="0"/>
          </a:p>
          <a:p>
            <a:pPr algn="ctr">
              <a:defRPr/>
            </a:pPr>
            <a:r>
              <a:rPr lang="en-GB" b="1" u="sng" dirty="0"/>
              <a:t>Commonality thus Synergy and then engagement</a:t>
            </a:r>
          </a:p>
          <a:p>
            <a:pPr algn="ctr">
              <a:defRPr/>
            </a:pPr>
            <a:endParaRPr lang="en-GB" b="1" u="sng" dirty="0"/>
          </a:p>
          <a:p>
            <a:pPr algn="ctr">
              <a:defRPr/>
            </a:pPr>
            <a:r>
              <a:rPr lang="en-GB" u="sng" dirty="0"/>
              <a:t>e.g. a real chance of producing a targeted application</a:t>
            </a:r>
          </a:p>
        </p:txBody>
      </p:sp>
    </p:spTree>
    <p:extLst>
      <p:ext uri="{BB962C8B-B14F-4D97-AF65-F5344CB8AC3E}">
        <p14:creationId xmlns:p14="http://schemas.microsoft.com/office/powerpoint/2010/main" val="1599849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1774825" y="2636838"/>
            <a:ext cx="85344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2"/>
                </a:solidFill>
                <a:latin typeface="Arial" panose="020B0604020202020204" pitchFamily="34" charset="0"/>
              </a:defRPr>
            </a:lvl1pPr>
            <a:lvl2pPr marL="742950" indent="-285750">
              <a:defRPr sz="2000">
                <a:solidFill>
                  <a:schemeClr val="tx2"/>
                </a:solidFill>
                <a:latin typeface="Arial" panose="020B0604020202020204" pitchFamily="34" charset="0"/>
              </a:defRPr>
            </a:lvl2pPr>
            <a:lvl3pPr marL="1143000" indent="-228600">
              <a:defRPr sz="2000">
                <a:solidFill>
                  <a:schemeClr val="tx2"/>
                </a:solidFill>
                <a:latin typeface="Arial" panose="020B0604020202020204" pitchFamily="34" charset="0"/>
              </a:defRPr>
            </a:lvl3pPr>
            <a:lvl4pPr marL="1600200" indent="-228600">
              <a:defRPr sz="2000">
                <a:solidFill>
                  <a:schemeClr val="tx2"/>
                </a:solidFill>
                <a:latin typeface="Arial" panose="020B0604020202020204" pitchFamily="34" charset="0"/>
              </a:defRPr>
            </a:lvl4pPr>
            <a:lvl5pPr marL="2057400" indent="-228600">
              <a:defRPr sz="2000">
                <a:solidFill>
                  <a:schemeClr val="tx2"/>
                </a:solidFill>
                <a:latin typeface="Arial" panose="020B0604020202020204" pitchFamily="34" charset="0"/>
              </a:defRPr>
            </a:lvl5pPr>
            <a:lvl6pPr marL="2514600" indent="-228600" eaLnBrk="0" fontAlgn="base" hangingPunct="0">
              <a:spcBef>
                <a:spcPct val="50000"/>
              </a:spcBef>
              <a:spcAft>
                <a:spcPct val="0"/>
              </a:spcAft>
              <a:defRPr sz="2000">
                <a:solidFill>
                  <a:schemeClr val="tx2"/>
                </a:solidFill>
                <a:latin typeface="Arial" panose="020B0604020202020204" pitchFamily="34" charset="0"/>
              </a:defRPr>
            </a:lvl6pPr>
            <a:lvl7pPr marL="2971800" indent="-228600" eaLnBrk="0" fontAlgn="base" hangingPunct="0">
              <a:spcBef>
                <a:spcPct val="50000"/>
              </a:spcBef>
              <a:spcAft>
                <a:spcPct val="0"/>
              </a:spcAft>
              <a:defRPr sz="2000">
                <a:solidFill>
                  <a:schemeClr val="tx2"/>
                </a:solidFill>
                <a:latin typeface="Arial" panose="020B0604020202020204" pitchFamily="34" charset="0"/>
              </a:defRPr>
            </a:lvl7pPr>
            <a:lvl8pPr marL="3429000" indent="-228600" eaLnBrk="0" fontAlgn="base" hangingPunct="0">
              <a:spcBef>
                <a:spcPct val="50000"/>
              </a:spcBef>
              <a:spcAft>
                <a:spcPct val="0"/>
              </a:spcAft>
              <a:defRPr sz="2000">
                <a:solidFill>
                  <a:schemeClr val="tx2"/>
                </a:solidFill>
                <a:latin typeface="Arial" panose="020B0604020202020204" pitchFamily="34" charset="0"/>
              </a:defRPr>
            </a:lvl8pPr>
            <a:lvl9pPr marL="3886200" indent="-228600" eaLnBrk="0" fontAlgn="base" hangingPunct="0">
              <a:spcBef>
                <a:spcPct val="50000"/>
              </a:spcBef>
              <a:spcAft>
                <a:spcPct val="0"/>
              </a:spcAft>
              <a:defRPr sz="2000">
                <a:solidFill>
                  <a:schemeClr val="tx2"/>
                </a:solidFill>
                <a:latin typeface="Arial" panose="020B0604020202020204" pitchFamily="34" charset="0"/>
              </a:defRPr>
            </a:lvl9pPr>
          </a:lstStyle>
          <a:p>
            <a:pPr algn="ctr">
              <a:defRPr/>
            </a:pPr>
            <a:endParaRPr lang="en-GB" altLang="en-US" sz="2400" b="1">
              <a:solidFill>
                <a:srgbClr val="000000"/>
              </a:solidFill>
            </a:endParaRPr>
          </a:p>
          <a:p>
            <a:pPr algn="ctr">
              <a:defRPr/>
            </a:pPr>
            <a:endParaRPr lang="en-GB" altLang="en-US" sz="2400" b="1">
              <a:solidFill>
                <a:srgbClr val="000000"/>
              </a:solidFill>
            </a:endParaRPr>
          </a:p>
          <a:p>
            <a:pPr>
              <a:spcBef>
                <a:spcPct val="50000"/>
              </a:spcBef>
              <a:defRPr/>
            </a:pPr>
            <a:endParaRPr lang="en-GB" altLang="en-US">
              <a:solidFill>
                <a:srgbClr val="000000"/>
              </a:solidFill>
            </a:endParaRPr>
          </a:p>
        </p:txBody>
      </p:sp>
      <p:sp>
        <p:nvSpPr>
          <p:cNvPr id="4099" name="Text Box 5"/>
          <p:cNvSpPr txBox="1">
            <a:spLocks noChangeArrowheads="1"/>
          </p:cNvSpPr>
          <p:nvPr/>
        </p:nvSpPr>
        <p:spPr bwMode="auto">
          <a:xfrm>
            <a:off x="1524000" y="4572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2"/>
                </a:solidFill>
                <a:latin typeface="Arial" panose="020B0604020202020204" pitchFamily="34" charset="0"/>
              </a:defRPr>
            </a:lvl1pPr>
            <a:lvl2pPr marL="742950" indent="-285750">
              <a:defRPr sz="2000">
                <a:solidFill>
                  <a:schemeClr val="tx2"/>
                </a:solidFill>
                <a:latin typeface="Arial" panose="020B0604020202020204" pitchFamily="34" charset="0"/>
              </a:defRPr>
            </a:lvl2pPr>
            <a:lvl3pPr marL="1143000" indent="-228600">
              <a:defRPr sz="2000">
                <a:solidFill>
                  <a:schemeClr val="tx2"/>
                </a:solidFill>
                <a:latin typeface="Arial" panose="020B0604020202020204" pitchFamily="34" charset="0"/>
              </a:defRPr>
            </a:lvl3pPr>
            <a:lvl4pPr marL="1600200" indent="-228600">
              <a:defRPr sz="2000">
                <a:solidFill>
                  <a:schemeClr val="tx2"/>
                </a:solidFill>
                <a:latin typeface="Arial" panose="020B0604020202020204" pitchFamily="34" charset="0"/>
              </a:defRPr>
            </a:lvl4pPr>
            <a:lvl5pPr marL="2057400" indent="-228600">
              <a:defRPr sz="2000">
                <a:solidFill>
                  <a:schemeClr val="tx2"/>
                </a:solidFill>
                <a:latin typeface="Arial" panose="020B0604020202020204" pitchFamily="34" charset="0"/>
              </a:defRPr>
            </a:lvl5pPr>
            <a:lvl6pPr marL="2514600" indent="-228600" eaLnBrk="0" fontAlgn="base" hangingPunct="0">
              <a:spcBef>
                <a:spcPct val="50000"/>
              </a:spcBef>
              <a:spcAft>
                <a:spcPct val="0"/>
              </a:spcAft>
              <a:defRPr sz="2000">
                <a:solidFill>
                  <a:schemeClr val="tx2"/>
                </a:solidFill>
                <a:latin typeface="Arial" panose="020B0604020202020204" pitchFamily="34" charset="0"/>
              </a:defRPr>
            </a:lvl6pPr>
            <a:lvl7pPr marL="2971800" indent="-228600" eaLnBrk="0" fontAlgn="base" hangingPunct="0">
              <a:spcBef>
                <a:spcPct val="50000"/>
              </a:spcBef>
              <a:spcAft>
                <a:spcPct val="0"/>
              </a:spcAft>
              <a:defRPr sz="2000">
                <a:solidFill>
                  <a:schemeClr val="tx2"/>
                </a:solidFill>
                <a:latin typeface="Arial" panose="020B0604020202020204" pitchFamily="34" charset="0"/>
              </a:defRPr>
            </a:lvl7pPr>
            <a:lvl8pPr marL="3429000" indent="-228600" eaLnBrk="0" fontAlgn="base" hangingPunct="0">
              <a:spcBef>
                <a:spcPct val="50000"/>
              </a:spcBef>
              <a:spcAft>
                <a:spcPct val="0"/>
              </a:spcAft>
              <a:defRPr sz="2000">
                <a:solidFill>
                  <a:schemeClr val="tx2"/>
                </a:solidFill>
                <a:latin typeface="Arial" panose="020B0604020202020204" pitchFamily="34" charset="0"/>
              </a:defRPr>
            </a:lvl8pPr>
            <a:lvl9pPr marL="3886200" indent="-228600" eaLnBrk="0" fontAlgn="base" hangingPunct="0">
              <a:spcBef>
                <a:spcPct val="50000"/>
              </a:spcBef>
              <a:spcAft>
                <a:spcPct val="0"/>
              </a:spcAft>
              <a:defRPr sz="2000">
                <a:solidFill>
                  <a:schemeClr val="tx2"/>
                </a:solidFill>
                <a:latin typeface="Arial" panose="020B0604020202020204" pitchFamily="34" charset="0"/>
              </a:defRPr>
            </a:lvl9pPr>
          </a:lstStyle>
          <a:p>
            <a:pPr>
              <a:spcBef>
                <a:spcPct val="50000"/>
              </a:spcBef>
              <a:defRPr/>
            </a:pPr>
            <a:r>
              <a:rPr lang="en-GB" altLang="en-US" sz="3200" b="1">
                <a:solidFill>
                  <a:srgbClr val="FFFFFF"/>
                </a:solidFill>
              </a:rPr>
              <a:t> </a:t>
            </a:r>
            <a:endParaRPr lang="en-GB" altLang="en-US" sz="3200">
              <a:solidFill>
                <a:srgbClr val="FFFFFF"/>
              </a:solidFill>
            </a:endParaRPr>
          </a:p>
        </p:txBody>
      </p:sp>
      <p:sp>
        <p:nvSpPr>
          <p:cNvPr id="27652" name="Text Box 6"/>
          <p:cNvSpPr txBox="1">
            <a:spLocks noChangeArrowheads="1"/>
          </p:cNvSpPr>
          <p:nvPr/>
        </p:nvSpPr>
        <p:spPr bwMode="auto">
          <a:xfrm>
            <a:off x="3647728" y="484982"/>
            <a:ext cx="561662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F490D"/>
              </a:buClr>
              <a:buFont typeface="Wingdings" panose="05000000000000000000" pitchFamily="2" charset="2"/>
              <a:buChar char="q"/>
              <a:defRPr sz="2000">
                <a:solidFill>
                  <a:schemeClr val="tx1"/>
                </a:solidFill>
                <a:latin typeface="Arial" panose="020B0604020202020204" pitchFamily="34" charset="0"/>
              </a:defRPr>
            </a:lvl1pPr>
            <a:lvl2pPr marL="742950" indent="-285750">
              <a:spcBef>
                <a:spcPct val="20000"/>
              </a:spcBef>
              <a:buClr>
                <a:srgbClr val="CF490D"/>
              </a:buClr>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FontTx/>
              <a:buNone/>
            </a:pPr>
            <a:r>
              <a:rPr lang="en-GB" altLang="en-US" sz="2800" dirty="0">
                <a:solidFill>
                  <a:srgbClr val="00B050"/>
                </a:solidFill>
                <a:latin typeface="Calibri" panose="020F0502020204030204" pitchFamily="34" charset="0"/>
                <a:cs typeface="Calibri" panose="020F0502020204030204" pitchFamily="34" charset="0"/>
              </a:rPr>
              <a:t>Looking For a Date</a:t>
            </a:r>
          </a:p>
        </p:txBody>
      </p:sp>
      <p:sp>
        <p:nvSpPr>
          <p:cNvPr id="4101" name="Text Box 7"/>
          <p:cNvSpPr txBox="1">
            <a:spLocks noChangeArrowheads="1"/>
          </p:cNvSpPr>
          <p:nvPr/>
        </p:nvSpPr>
        <p:spPr bwMode="auto">
          <a:xfrm>
            <a:off x="1524000" y="4941889"/>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2"/>
                </a:solidFill>
                <a:latin typeface="Arial" panose="020B0604020202020204" pitchFamily="34" charset="0"/>
              </a:defRPr>
            </a:lvl1pPr>
            <a:lvl2pPr marL="742950" indent="-285750">
              <a:defRPr sz="2000">
                <a:solidFill>
                  <a:schemeClr val="tx2"/>
                </a:solidFill>
                <a:latin typeface="Arial" panose="020B0604020202020204" pitchFamily="34" charset="0"/>
              </a:defRPr>
            </a:lvl2pPr>
            <a:lvl3pPr marL="1143000" indent="-228600">
              <a:defRPr sz="2000">
                <a:solidFill>
                  <a:schemeClr val="tx2"/>
                </a:solidFill>
                <a:latin typeface="Arial" panose="020B0604020202020204" pitchFamily="34" charset="0"/>
              </a:defRPr>
            </a:lvl3pPr>
            <a:lvl4pPr marL="1600200" indent="-228600">
              <a:defRPr sz="2000">
                <a:solidFill>
                  <a:schemeClr val="tx2"/>
                </a:solidFill>
                <a:latin typeface="Arial" panose="020B0604020202020204" pitchFamily="34" charset="0"/>
              </a:defRPr>
            </a:lvl4pPr>
            <a:lvl5pPr marL="2057400" indent="-228600">
              <a:defRPr sz="2000">
                <a:solidFill>
                  <a:schemeClr val="tx2"/>
                </a:solidFill>
                <a:latin typeface="Arial" panose="020B0604020202020204" pitchFamily="34" charset="0"/>
              </a:defRPr>
            </a:lvl5pPr>
            <a:lvl6pPr marL="2514600" indent="-228600" eaLnBrk="0" fontAlgn="base" hangingPunct="0">
              <a:spcBef>
                <a:spcPct val="50000"/>
              </a:spcBef>
              <a:spcAft>
                <a:spcPct val="0"/>
              </a:spcAft>
              <a:defRPr sz="2000">
                <a:solidFill>
                  <a:schemeClr val="tx2"/>
                </a:solidFill>
                <a:latin typeface="Arial" panose="020B0604020202020204" pitchFamily="34" charset="0"/>
              </a:defRPr>
            </a:lvl6pPr>
            <a:lvl7pPr marL="2971800" indent="-228600" eaLnBrk="0" fontAlgn="base" hangingPunct="0">
              <a:spcBef>
                <a:spcPct val="50000"/>
              </a:spcBef>
              <a:spcAft>
                <a:spcPct val="0"/>
              </a:spcAft>
              <a:defRPr sz="2000">
                <a:solidFill>
                  <a:schemeClr val="tx2"/>
                </a:solidFill>
                <a:latin typeface="Arial" panose="020B0604020202020204" pitchFamily="34" charset="0"/>
              </a:defRPr>
            </a:lvl7pPr>
            <a:lvl8pPr marL="3429000" indent="-228600" eaLnBrk="0" fontAlgn="base" hangingPunct="0">
              <a:spcBef>
                <a:spcPct val="50000"/>
              </a:spcBef>
              <a:spcAft>
                <a:spcPct val="0"/>
              </a:spcAft>
              <a:defRPr sz="2000">
                <a:solidFill>
                  <a:schemeClr val="tx2"/>
                </a:solidFill>
                <a:latin typeface="Arial" panose="020B0604020202020204" pitchFamily="34" charset="0"/>
              </a:defRPr>
            </a:lvl8pPr>
            <a:lvl9pPr marL="3886200" indent="-228600" eaLnBrk="0" fontAlgn="base" hangingPunct="0">
              <a:spcBef>
                <a:spcPct val="50000"/>
              </a:spcBef>
              <a:spcAft>
                <a:spcPct val="0"/>
              </a:spcAft>
              <a:defRPr sz="2000">
                <a:solidFill>
                  <a:schemeClr val="tx2"/>
                </a:solidFill>
                <a:latin typeface="Arial" panose="020B0604020202020204" pitchFamily="34" charset="0"/>
              </a:defRPr>
            </a:lvl9pPr>
          </a:lstStyle>
          <a:p>
            <a:pPr algn="ctr">
              <a:spcBef>
                <a:spcPct val="50000"/>
              </a:spcBef>
              <a:defRPr/>
            </a:pPr>
            <a:endParaRPr lang="en-GB" altLang="en-US">
              <a:solidFill>
                <a:srgbClr val="000000"/>
              </a:solidFill>
            </a:endParaRPr>
          </a:p>
        </p:txBody>
      </p:sp>
      <p:sp>
        <p:nvSpPr>
          <p:cNvPr id="27654" name="Text Box 8"/>
          <p:cNvSpPr txBox="1">
            <a:spLocks noChangeArrowheads="1"/>
          </p:cNvSpPr>
          <p:nvPr/>
        </p:nvSpPr>
        <p:spPr bwMode="auto">
          <a:xfrm>
            <a:off x="1774825" y="2636838"/>
            <a:ext cx="8642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F490D"/>
              </a:buClr>
              <a:buFont typeface="Wingdings" panose="05000000000000000000" pitchFamily="2" charset="2"/>
              <a:buChar char="q"/>
              <a:defRPr sz="2000">
                <a:solidFill>
                  <a:schemeClr val="tx1"/>
                </a:solidFill>
                <a:latin typeface="Arial" panose="020B0604020202020204" pitchFamily="34" charset="0"/>
              </a:defRPr>
            </a:lvl1pPr>
            <a:lvl2pPr marL="742950" indent="-285750">
              <a:spcBef>
                <a:spcPct val="20000"/>
              </a:spcBef>
              <a:buClr>
                <a:srgbClr val="CF490D"/>
              </a:buClr>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FontTx/>
              <a:buNone/>
            </a:pPr>
            <a:r>
              <a:rPr lang="en-GB" altLang="en-US" sz="2400" u="sng">
                <a:solidFill>
                  <a:srgbClr val="000000"/>
                </a:solidFill>
                <a:latin typeface="Calibri" panose="020F0502020204030204" pitchFamily="34" charset="0"/>
                <a:cs typeface="Calibri" panose="020F0502020204030204" pitchFamily="34" charset="0"/>
              </a:rPr>
              <a:t>“Applying for a job is like trying to get a date”.</a:t>
            </a:r>
            <a:r>
              <a:rPr lang="en-GB" altLang="en-US" sz="2400">
                <a:solidFill>
                  <a:srgbClr val="000000"/>
                </a:solidFill>
                <a:latin typeface="Calibri" panose="020F0502020204030204" pitchFamily="34" charset="0"/>
                <a:cs typeface="Calibri" panose="020F0502020204030204" pitchFamily="34" charset="0"/>
              </a:rPr>
              <a:t> </a:t>
            </a:r>
          </a:p>
          <a:p>
            <a:pPr algn="ctr">
              <a:spcBef>
                <a:spcPct val="50000"/>
              </a:spcBef>
              <a:buClrTx/>
              <a:buFontTx/>
              <a:buNone/>
            </a:pPr>
            <a:r>
              <a:rPr lang="en-GB" altLang="en-US" sz="1800">
                <a:solidFill>
                  <a:srgbClr val="000000"/>
                </a:solidFill>
                <a:latin typeface="Calibri" panose="020F0502020204030204" pitchFamily="34" charset="0"/>
                <a:cs typeface="Calibri" panose="020F0502020204030204" pitchFamily="34" charset="0"/>
              </a:rPr>
              <a:t>You will never get anywhere if you just list the things you have done. It is only when you can excite them about yourself and about your future, that you can have a chance of getting a date</a:t>
            </a:r>
            <a:r>
              <a:rPr lang="en-GB" altLang="en-US" sz="24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796989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1774825" y="3619500"/>
            <a:ext cx="2268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dirty="0">
                <a:latin typeface="+mn-lt"/>
              </a:rPr>
              <a:t>Behaviours</a:t>
            </a:r>
          </a:p>
          <a:p>
            <a:pPr eaLnBrk="1" hangingPunct="1">
              <a:defRPr/>
            </a:pPr>
            <a:r>
              <a:rPr lang="en-GB" altLang="en-US" dirty="0">
                <a:latin typeface="+mn-lt"/>
              </a:rPr>
              <a:t>Traits</a:t>
            </a:r>
          </a:p>
          <a:p>
            <a:pPr eaLnBrk="1" hangingPunct="1">
              <a:defRPr/>
            </a:pPr>
            <a:r>
              <a:rPr lang="en-GB" altLang="en-US" dirty="0">
                <a:latin typeface="+mn-lt"/>
              </a:rPr>
              <a:t>Characteristics</a:t>
            </a:r>
          </a:p>
          <a:p>
            <a:pPr eaLnBrk="1" hangingPunct="1">
              <a:defRPr/>
            </a:pPr>
            <a:r>
              <a:rPr lang="en-GB" altLang="en-US" dirty="0">
                <a:latin typeface="+mn-lt"/>
              </a:rPr>
              <a:t>Personality</a:t>
            </a:r>
          </a:p>
        </p:txBody>
      </p:sp>
      <p:sp>
        <p:nvSpPr>
          <p:cNvPr id="12291" name="Rectangle 2"/>
          <p:cNvSpPr>
            <a:spLocks noChangeArrowheads="1"/>
          </p:cNvSpPr>
          <p:nvPr/>
        </p:nvSpPr>
        <p:spPr bwMode="auto">
          <a:xfrm>
            <a:off x="4656138" y="4292601"/>
            <a:ext cx="2508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dirty="0">
                <a:latin typeface="+mn-lt"/>
              </a:rPr>
              <a:t>The way you Think</a:t>
            </a:r>
          </a:p>
          <a:p>
            <a:pPr eaLnBrk="1" hangingPunct="1">
              <a:defRPr/>
            </a:pPr>
            <a:endParaRPr lang="en-GB" altLang="en-US" dirty="0"/>
          </a:p>
        </p:txBody>
      </p:sp>
      <p:sp>
        <p:nvSpPr>
          <p:cNvPr id="12292" name="Rectangle 3"/>
          <p:cNvSpPr>
            <a:spLocks noChangeArrowheads="1"/>
          </p:cNvSpPr>
          <p:nvPr/>
        </p:nvSpPr>
        <p:spPr bwMode="auto">
          <a:xfrm>
            <a:off x="7464425" y="4081463"/>
            <a:ext cx="2808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dirty="0">
                <a:latin typeface="+mn-lt"/>
              </a:rPr>
              <a:t>Competencies/ </a:t>
            </a:r>
          </a:p>
          <a:p>
            <a:pPr eaLnBrk="1" hangingPunct="1">
              <a:defRPr/>
            </a:pPr>
            <a:r>
              <a:rPr lang="en-GB" altLang="en-US" dirty="0">
                <a:latin typeface="+mn-lt"/>
              </a:rPr>
              <a:t>Transferable Assets</a:t>
            </a:r>
          </a:p>
        </p:txBody>
      </p:sp>
      <p:sp>
        <p:nvSpPr>
          <p:cNvPr id="12293" name="TextBox 4"/>
          <p:cNvSpPr txBox="1">
            <a:spLocks noChangeArrowheads="1"/>
          </p:cNvSpPr>
          <p:nvPr/>
        </p:nvSpPr>
        <p:spPr bwMode="auto">
          <a:xfrm>
            <a:off x="1774825" y="2492375"/>
            <a:ext cx="2268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b="1" u="sng" dirty="0">
                <a:latin typeface="+mn-lt"/>
              </a:rPr>
              <a:t>What you show</a:t>
            </a:r>
          </a:p>
        </p:txBody>
      </p:sp>
      <p:sp>
        <p:nvSpPr>
          <p:cNvPr id="12294" name="TextBox 5"/>
          <p:cNvSpPr txBox="1">
            <a:spLocks noChangeArrowheads="1"/>
          </p:cNvSpPr>
          <p:nvPr/>
        </p:nvSpPr>
        <p:spPr bwMode="auto">
          <a:xfrm>
            <a:off x="4548189" y="2492375"/>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b="1" u="sng" dirty="0">
                <a:latin typeface="+mn-lt"/>
              </a:rPr>
              <a:t>What they look for</a:t>
            </a:r>
          </a:p>
        </p:txBody>
      </p:sp>
      <p:sp>
        <p:nvSpPr>
          <p:cNvPr id="12295" name="TextBox 6"/>
          <p:cNvSpPr txBox="1">
            <a:spLocks noChangeArrowheads="1"/>
          </p:cNvSpPr>
          <p:nvPr/>
        </p:nvSpPr>
        <p:spPr bwMode="auto">
          <a:xfrm>
            <a:off x="7464426" y="2482850"/>
            <a:ext cx="2663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b="1" u="sng" dirty="0">
                <a:latin typeface="+mn-lt"/>
              </a:rPr>
              <a:t>How it is measured</a:t>
            </a:r>
          </a:p>
        </p:txBody>
      </p:sp>
      <p:sp>
        <p:nvSpPr>
          <p:cNvPr id="12296" name="Rectangle 7"/>
          <p:cNvSpPr>
            <a:spLocks noChangeArrowheads="1"/>
          </p:cNvSpPr>
          <p:nvPr/>
        </p:nvSpPr>
        <p:spPr bwMode="auto">
          <a:xfrm>
            <a:off x="3215681" y="500753"/>
            <a:ext cx="5958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2800" dirty="0">
                <a:solidFill>
                  <a:srgbClr val="00B050"/>
                </a:solidFill>
                <a:latin typeface="Calibri" panose="020F0502020204030204" pitchFamily="34" charset="0"/>
                <a:cs typeface="Calibri" panose="020F0502020204030204" pitchFamily="34" charset="0"/>
              </a:rPr>
              <a:t>You, your thinking &amp; the measurement</a:t>
            </a:r>
          </a:p>
        </p:txBody>
      </p:sp>
    </p:spTree>
    <p:extLst>
      <p:ext uri="{BB962C8B-B14F-4D97-AF65-F5344CB8AC3E}">
        <p14:creationId xmlns:p14="http://schemas.microsoft.com/office/powerpoint/2010/main" val="42855788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071664" y="476672"/>
            <a:ext cx="540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spcBef>
                <a:spcPts val="1900"/>
              </a:spcBef>
              <a:defRPr/>
            </a:pPr>
            <a:r>
              <a:rPr lang="en-GB" altLang="en-US" sz="2800" i="1" dirty="0">
                <a:solidFill>
                  <a:srgbClr val="00B050"/>
                </a:solidFill>
                <a:latin typeface="Calibri" panose="020F0502020204030204" pitchFamily="34" charset="0"/>
                <a:cs typeface="Calibri" panose="020F0502020204030204" pitchFamily="34" charset="0"/>
              </a:rPr>
              <a:t>NB: </a:t>
            </a:r>
            <a:r>
              <a:rPr lang="en-GB" altLang="en-US" sz="2800" dirty="0">
                <a:solidFill>
                  <a:srgbClr val="00B050"/>
                </a:solidFill>
                <a:latin typeface="Calibri" panose="020F0502020204030204" pitchFamily="34" charset="0"/>
                <a:cs typeface="Calibri" panose="020F0502020204030204" pitchFamily="34" charset="0"/>
              </a:rPr>
              <a:t>Employers/Recruiters/HR look</a:t>
            </a:r>
            <a:endParaRPr lang="en-GB" altLang="en-US" sz="3200" dirty="0">
              <a:solidFill>
                <a:srgbClr val="FFFFFF"/>
              </a:solidFill>
              <a:latin typeface="+mn-lt"/>
            </a:endParaRPr>
          </a:p>
        </p:txBody>
      </p:sp>
      <p:sp>
        <p:nvSpPr>
          <p:cNvPr id="3" name="Text Box 3"/>
          <p:cNvSpPr txBox="1"/>
          <p:nvPr/>
        </p:nvSpPr>
        <p:spPr>
          <a:xfrm>
            <a:off x="1524000" y="1903414"/>
            <a:ext cx="9144000" cy="4937249"/>
          </a:xfrm>
          <a:prstGeom prst="rect">
            <a:avLst/>
          </a:prstGeom>
          <a:noFill/>
          <a:ln>
            <a:noFill/>
          </a:ln>
        </p:spPr>
        <p:txBody>
          <a:bodyPr anchorCtr="1">
            <a:spAutoFit/>
          </a:bodyPr>
          <a:lstStyle/>
          <a:p>
            <a:pPr algn="ctr">
              <a:spcBef>
                <a:spcPts val="1700"/>
              </a:spcBef>
              <a:defRPr sz="1800" b="0" i="0" u="none" strike="noStrike" kern="0" cap="none" spc="0" baseline="0">
                <a:solidFill>
                  <a:srgbClr val="000000"/>
                </a:solidFill>
                <a:uFillTx/>
              </a:defRPr>
            </a:pPr>
            <a:r>
              <a:rPr lang="en-GB" sz="2800" b="1" i="1" u="sng" kern="0" dirty="0">
                <a:solidFill>
                  <a:srgbClr val="000000"/>
                </a:solidFill>
              </a:rPr>
              <a:t>Competencies: Definition</a:t>
            </a:r>
          </a:p>
          <a:p>
            <a:pPr algn="ctr">
              <a:spcBef>
                <a:spcPts val="1700"/>
              </a:spcBef>
              <a:defRPr sz="1800" b="0" i="0" u="none" strike="noStrike" kern="0" cap="none" spc="0" baseline="0">
                <a:solidFill>
                  <a:srgbClr val="000000"/>
                </a:solidFill>
                <a:uFillTx/>
              </a:defRPr>
            </a:pPr>
            <a:endParaRPr lang="en-GB" sz="2800" b="1" i="1" u="sng" kern="0" dirty="0">
              <a:solidFill>
                <a:srgbClr val="000000"/>
              </a:solidFill>
            </a:endParaRPr>
          </a:p>
          <a:p>
            <a:pPr algn="ctr">
              <a:spcBef>
                <a:spcPts val="1400"/>
              </a:spcBef>
              <a:defRPr sz="1800" b="0" i="0" u="none" strike="noStrike" kern="0" cap="none" spc="0" baseline="0">
                <a:solidFill>
                  <a:srgbClr val="000000"/>
                </a:solidFill>
                <a:uFillTx/>
              </a:defRPr>
            </a:pPr>
            <a:r>
              <a:rPr lang="en-GB" sz="2400" i="1" kern="0" dirty="0">
                <a:solidFill>
                  <a:srgbClr val="000000"/>
                </a:solidFill>
              </a:rPr>
              <a:t>Competencies focus on </a:t>
            </a:r>
            <a:r>
              <a:rPr lang="en-GB" sz="2400" i="1" u="sng" kern="0" dirty="0">
                <a:solidFill>
                  <a:srgbClr val="000000"/>
                </a:solidFill>
              </a:rPr>
              <a:t>how</a:t>
            </a:r>
            <a:r>
              <a:rPr lang="en-GB" sz="2400" i="1" kern="0" dirty="0">
                <a:solidFill>
                  <a:srgbClr val="000000"/>
                </a:solidFill>
              </a:rPr>
              <a:t> you do &amp; the </a:t>
            </a:r>
            <a:r>
              <a:rPr lang="en-GB" sz="2400" i="1" u="sng" kern="0" dirty="0">
                <a:solidFill>
                  <a:srgbClr val="000000"/>
                </a:solidFill>
              </a:rPr>
              <a:t>way</a:t>
            </a:r>
            <a:r>
              <a:rPr lang="en-GB" sz="2400" i="1" kern="0" dirty="0">
                <a:solidFill>
                  <a:srgbClr val="000000"/>
                </a:solidFill>
              </a:rPr>
              <a:t> you do something rather than what you do.</a:t>
            </a:r>
          </a:p>
          <a:p>
            <a:pPr algn="ctr">
              <a:spcBef>
                <a:spcPts val="1400"/>
              </a:spcBef>
              <a:defRPr sz="1800" b="0" i="0" u="none" strike="noStrike" kern="0" cap="none" spc="0" baseline="0">
                <a:solidFill>
                  <a:srgbClr val="000000"/>
                </a:solidFill>
                <a:uFillTx/>
              </a:defRPr>
            </a:pPr>
            <a:r>
              <a:rPr lang="en-GB" sz="2400" i="1" kern="0" dirty="0">
                <a:solidFill>
                  <a:srgbClr val="000000"/>
                </a:solidFill>
              </a:rPr>
              <a:t>They describe your underlying characteristics, behaviours &amp; traits enabling you to perform better in your role.</a:t>
            </a:r>
          </a:p>
          <a:p>
            <a:pPr algn="ctr">
              <a:spcBef>
                <a:spcPts val="1400"/>
              </a:spcBef>
              <a:defRPr sz="1800" b="0" i="0" u="none" strike="noStrike" kern="0" cap="none" spc="0" baseline="0">
                <a:solidFill>
                  <a:srgbClr val="000000"/>
                </a:solidFill>
                <a:uFillTx/>
              </a:defRPr>
            </a:pPr>
            <a:r>
              <a:rPr lang="en-GB" sz="2400" i="1" kern="0" dirty="0">
                <a:solidFill>
                  <a:srgbClr val="000000"/>
                </a:solidFill>
              </a:rPr>
              <a:t>They go beyond your qualifications, experience and technical expertise</a:t>
            </a:r>
          </a:p>
          <a:p>
            <a:pPr algn="ctr">
              <a:spcBef>
                <a:spcPts val="1200"/>
              </a:spcBef>
              <a:defRPr sz="1800" b="0" i="0" u="none" strike="noStrike" kern="0" cap="none" spc="0" baseline="0">
                <a:solidFill>
                  <a:srgbClr val="000000"/>
                </a:solidFill>
                <a:uFillTx/>
              </a:defRPr>
            </a:pPr>
            <a:endParaRPr lang="en-GB" sz="2000" b="1" kern="0" dirty="0">
              <a:solidFill>
                <a:srgbClr val="000000"/>
              </a:solidFill>
              <a:latin typeface="Arial"/>
            </a:endParaRPr>
          </a:p>
          <a:p>
            <a:pPr algn="ctr">
              <a:spcBef>
                <a:spcPts val="1400"/>
              </a:spcBef>
              <a:defRPr sz="1800" b="0" i="0" u="none" strike="noStrike" kern="0" cap="none" spc="0" baseline="0">
                <a:solidFill>
                  <a:srgbClr val="000000"/>
                </a:solidFill>
                <a:uFillTx/>
              </a:defRPr>
            </a:pPr>
            <a:endParaRPr lang="en-GB" sz="2400" kern="0" dirty="0">
              <a:solidFill>
                <a:srgbClr val="000000"/>
              </a:solidFill>
              <a:latin typeface="Arial"/>
            </a:endParaRPr>
          </a:p>
        </p:txBody>
      </p:sp>
    </p:spTree>
    <p:extLst>
      <p:ext uri="{BB962C8B-B14F-4D97-AF65-F5344CB8AC3E}">
        <p14:creationId xmlns:p14="http://schemas.microsoft.com/office/powerpoint/2010/main" val="168789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47850" y="1340768"/>
            <a:ext cx="83820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a:spcBef>
                <a:spcPts val="1400"/>
              </a:spcBef>
              <a:defRPr/>
            </a:pPr>
            <a:r>
              <a:rPr lang="en-GB" altLang="en-US" sz="2400" b="1" dirty="0">
                <a:solidFill>
                  <a:srgbClr val="000000"/>
                </a:solidFill>
                <a:latin typeface="Calibri" panose="020F0502020204030204" pitchFamily="34" charset="0"/>
                <a:cs typeface="Calibri" panose="020F0502020204030204" pitchFamily="34" charset="0"/>
              </a:rPr>
              <a:t>To be successful you must understand:</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the Product</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the Buyer</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Positioning</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Branding</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Market Segmentation, Routes &amp; Media to Market</a:t>
            </a:r>
          </a:p>
          <a:p>
            <a:pPr algn="ctr" eaLnBrk="1">
              <a:spcBef>
                <a:spcPts val="1400"/>
              </a:spcBef>
              <a:defRPr/>
            </a:pPr>
            <a:r>
              <a:rPr lang="en-GB" altLang="en-US" sz="2400" dirty="0">
                <a:solidFill>
                  <a:srgbClr val="000000"/>
                </a:solidFill>
                <a:latin typeface="Calibri" panose="020F0502020204030204" pitchFamily="34" charset="0"/>
                <a:cs typeface="Calibri" panose="020F0502020204030204" pitchFamily="34" charset="0"/>
              </a:rPr>
              <a:t>Pitch</a:t>
            </a:r>
          </a:p>
          <a:p>
            <a:pPr algn="ctr" eaLnBrk="1">
              <a:spcBef>
                <a:spcPts val="1400"/>
              </a:spcBef>
              <a:defRPr/>
            </a:pPr>
            <a:r>
              <a:rPr lang="en-GB" altLang="en-US" sz="2400" b="1" dirty="0">
                <a:solidFill>
                  <a:srgbClr val="000000"/>
                </a:solidFill>
                <a:latin typeface="Calibri" panose="020F0502020204030204" pitchFamily="34" charset="0"/>
                <a:cs typeface="Calibri" panose="020F0502020204030204" pitchFamily="34" charset="0"/>
              </a:rPr>
              <a:t>You must be </a:t>
            </a:r>
            <a:r>
              <a:rPr lang="en-GB" altLang="en-US" sz="2400" b="1" u="sng" dirty="0">
                <a:solidFill>
                  <a:srgbClr val="000000"/>
                </a:solidFill>
                <a:latin typeface="Calibri" panose="020F0502020204030204" pitchFamily="34" charset="0"/>
                <a:cs typeface="Calibri" panose="020F0502020204030204" pitchFamily="34" charset="0"/>
              </a:rPr>
              <a:t>on Target, on Message and on Time</a:t>
            </a:r>
          </a:p>
          <a:p>
            <a:pPr algn="ctr" eaLnBrk="1">
              <a:spcBef>
                <a:spcPts val="1400"/>
              </a:spcBef>
              <a:defRPr/>
            </a:pPr>
            <a:r>
              <a:rPr lang="en-GB" altLang="en-US" sz="2400" i="1" dirty="0">
                <a:solidFill>
                  <a:srgbClr val="000000"/>
                </a:solidFill>
                <a:latin typeface="Calibri" panose="020F0502020204030204" pitchFamily="34" charset="0"/>
                <a:cs typeface="Calibri" panose="020F0502020204030204" pitchFamily="34" charset="0"/>
              </a:rPr>
              <a:t>Always look at the recruitment process from the Buyer’s perspective</a:t>
            </a:r>
          </a:p>
        </p:txBody>
      </p:sp>
      <p:sp>
        <p:nvSpPr>
          <p:cNvPr id="19459" name="Text Box 3"/>
          <p:cNvSpPr txBox="1">
            <a:spLocks noChangeArrowheads="1"/>
          </p:cNvSpPr>
          <p:nvPr/>
        </p:nvSpPr>
        <p:spPr bwMode="auto">
          <a:xfrm>
            <a:off x="3410558" y="476672"/>
            <a:ext cx="5565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spcBef>
                <a:spcPts val="1900"/>
              </a:spcBef>
              <a:defRPr/>
            </a:pPr>
            <a:r>
              <a:rPr lang="en-GB" altLang="en-US" sz="2800" dirty="0">
                <a:solidFill>
                  <a:srgbClr val="00B050"/>
                </a:solidFill>
                <a:latin typeface="Calibri" panose="020F0502020204030204" pitchFamily="34" charset="0"/>
                <a:cs typeface="Calibri" panose="020F0502020204030204" pitchFamily="34" charset="0"/>
              </a:rPr>
              <a:t>Reflection on your surroundings?</a:t>
            </a:r>
          </a:p>
        </p:txBody>
      </p:sp>
    </p:spTree>
    <p:extLst>
      <p:ext uri="{BB962C8B-B14F-4D97-AF65-F5344CB8AC3E}">
        <p14:creationId xmlns:p14="http://schemas.microsoft.com/office/powerpoint/2010/main" val="3088762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ChangeArrowheads="1"/>
          </p:cNvSpPr>
          <p:nvPr/>
        </p:nvSpPr>
        <p:spPr bwMode="auto">
          <a:xfrm>
            <a:off x="3719736" y="476672"/>
            <a:ext cx="14162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2800" dirty="0">
                <a:solidFill>
                  <a:srgbClr val="00B050"/>
                </a:solidFill>
                <a:latin typeface="Calibri" panose="020F0502020204030204" pitchFamily="34" charset="0"/>
                <a:cs typeface="Calibri" panose="020F0502020204030204" pitchFamily="34" charset="0"/>
              </a:rPr>
              <a:t>Strategy</a:t>
            </a:r>
          </a:p>
        </p:txBody>
      </p:sp>
      <p:sp>
        <p:nvSpPr>
          <p:cNvPr id="18435" name="Rectangle 6"/>
          <p:cNvSpPr>
            <a:spLocks noChangeArrowheads="1"/>
          </p:cNvSpPr>
          <p:nvPr/>
        </p:nvSpPr>
        <p:spPr bwMode="auto">
          <a:xfrm>
            <a:off x="2063553" y="2420888"/>
            <a:ext cx="885666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2000" b="1" dirty="0">
                <a:latin typeface="+mn-lt"/>
              </a:rPr>
              <a:t> What is Strategy?</a:t>
            </a:r>
          </a:p>
          <a:p>
            <a:pPr eaLnBrk="1" hangingPunct="1">
              <a:defRPr/>
            </a:pPr>
            <a:endParaRPr lang="en-GB" altLang="en-US" sz="2000" b="1" dirty="0">
              <a:latin typeface="+mn-lt"/>
            </a:endParaRPr>
          </a:p>
          <a:p>
            <a:pPr eaLnBrk="1" hangingPunct="1">
              <a:defRPr/>
            </a:pPr>
            <a:r>
              <a:rPr lang="en-GB" altLang="en-US" sz="2000" b="1" dirty="0">
                <a:latin typeface="+mn-lt"/>
              </a:rPr>
              <a:t>	A   -----------------------------------------------------------   B</a:t>
            </a:r>
          </a:p>
          <a:p>
            <a:pPr eaLnBrk="1" hangingPunct="1">
              <a:defRPr/>
            </a:pPr>
            <a:endParaRPr lang="en-GB" altLang="en-US" sz="2000" b="1" dirty="0">
              <a:latin typeface="+mn-lt"/>
            </a:endParaRPr>
          </a:p>
          <a:p>
            <a:pPr eaLnBrk="1" hangingPunct="1">
              <a:defRPr/>
            </a:pPr>
            <a:r>
              <a:rPr lang="en-GB" altLang="en-US" sz="2000" b="1" dirty="0">
                <a:latin typeface="+mn-lt"/>
              </a:rPr>
              <a:t>Where do you begin?</a:t>
            </a:r>
          </a:p>
          <a:p>
            <a:pPr eaLnBrk="1" hangingPunct="1">
              <a:defRPr/>
            </a:pPr>
            <a:endParaRPr lang="en-GB" altLang="en-US" sz="2000" b="1" dirty="0">
              <a:latin typeface="+mn-lt"/>
            </a:endParaRPr>
          </a:p>
          <a:p>
            <a:pPr eaLnBrk="1" hangingPunct="1">
              <a:defRPr/>
            </a:pPr>
            <a:r>
              <a:rPr lang="en-GB" altLang="en-US" sz="2000" b="1" dirty="0">
                <a:latin typeface="+mn-lt"/>
              </a:rPr>
              <a:t>	</a:t>
            </a:r>
            <a:r>
              <a:rPr lang="en-GB" altLang="en-US" sz="2000" dirty="0">
                <a:latin typeface="+mn-lt"/>
              </a:rPr>
              <a:t>A = where you are right now</a:t>
            </a:r>
          </a:p>
          <a:p>
            <a:pPr eaLnBrk="1" hangingPunct="1">
              <a:defRPr/>
            </a:pPr>
            <a:r>
              <a:rPr lang="en-GB" altLang="en-US" sz="2000" dirty="0">
                <a:latin typeface="+mn-lt"/>
              </a:rPr>
              <a:t>	-- = the Strategy itself</a:t>
            </a:r>
          </a:p>
          <a:p>
            <a:pPr eaLnBrk="1" hangingPunct="1">
              <a:defRPr/>
            </a:pPr>
            <a:r>
              <a:rPr lang="en-GB" altLang="en-US" sz="2000" dirty="0">
                <a:latin typeface="+mn-lt"/>
              </a:rPr>
              <a:t>	B = where you want to be</a:t>
            </a:r>
          </a:p>
        </p:txBody>
      </p:sp>
    </p:spTree>
    <p:extLst>
      <p:ext uri="{BB962C8B-B14F-4D97-AF65-F5344CB8AC3E}">
        <p14:creationId xmlns:p14="http://schemas.microsoft.com/office/powerpoint/2010/main" val="21743717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3431704" y="476672"/>
            <a:ext cx="6048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spcBef>
                <a:spcPts val="1900"/>
              </a:spcBef>
              <a:defRPr/>
            </a:pPr>
            <a:r>
              <a:rPr lang="en-GB" altLang="en-US" sz="2800" dirty="0">
                <a:solidFill>
                  <a:srgbClr val="00B050"/>
                </a:solidFill>
                <a:latin typeface="Calibri" panose="020F0502020204030204" pitchFamily="34" charset="0"/>
                <a:cs typeface="Calibri" panose="020F0502020204030204" pitchFamily="34" charset="0"/>
              </a:rPr>
              <a:t>Summary (reflect &amp; learn) </a:t>
            </a:r>
          </a:p>
        </p:txBody>
      </p:sp>
      <p:sp>
        <p:nvSpPr>
          <p:cNvPr id="22531" name="Text Box 5"/>
          <p:cNvSpPr txBox="1">
            <a:spLocks noChangeArrowheads="1"/>
          </p:cNvSpPr>
          <p:nvPr/>
        </p:nvSpPr>
        <p:spPr bwMode="auto">
          <a:xfrm>
            <a:off x="1524000" y="1714500"/>
            <a:ext cx="91440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a:spcBef>
                <a:spcPts val="1200"/>
              </a:spcBef>
              <a:defRPr/>
            </a:pPr>
            <a:r>
              <a:rPr lang="en-GB" altLang="en-US" sz="2000" i="1" dirty="0">
                <a:solidFill>
                  <a:srgbClr val="000000"/>
                </a:solidFill>
              </a:rPr>
              <a:t>1</a:t>
            </a:r>
            <a:r>
              <a:rPr lang="en-GB" altLang="en-US" sz="2000" i="1" dirty="0">
                <a:solidFill>
                  <a:srgbClr val="000000"/>
                </a:solidFill>
                <a:latin typeface="+mn-lt"/>
              </a:rPr>
              <a:t>. The way you </a:t>
            </a:r>
            <a:r>
              <a:rPr lang="en-GB" altLang="en-US" sz="2000" b="1" i="1" dirty="0">
                <a:solidFill>
                  <a:srgbClr val="000000"/>
                </a:solidFill>
                <a:latin typeface="+mn-lt"/>
              </a:rPr>
              <a:t>“Think” </a:t>
            </a:r>
            <a:r>
              <a:rPr lang="en-GB" altLang="en-US" sz="2000" i="1" dirty="0">
                <a:solidFill>
                  <a:srgbClr val="000000"/>
                </a:solidFill>
                <a:latin typeface="+mn-lt"/>
              </a:rPr>
              <a:t>differentiates you, your </a:t>
            </a:r>
            <a:r>
              <a:rPr lang="en-GB" altLang="en-US" sz="2000" b="1" i="1" u="sng" dirty="0">
                <a:solidFill>
                  <a:srgbClr val="000000"/>
                </a:solidFill>
                <a:latin typeface="+mn-lt"/>
              </a:rPr>
              <a:t>Transferable Assets</a:t>
            </a:r>
          </a:p>
          <a:p>
            <a:pPr algn="ctr" eaLnBrk="1">
              <a:spcBef>
                <a:spcPts val="1200"/>
              </a:spcBef>
              <a:defRPr/>
            </a:pPr>
            <a:r>
              <a:rPr lang="en-GB" altLang="en-US" sz="2000" i="1" dirty="0">
                <a:solidFill>
                  <a:srgbClr val="000000"/>
                </a:solidFill>
                <a:latin typeface="+mn-lt"/>
              </a:rPr>
              <a:t>2. You need to </a:t>
            </a:r>
            <a:r>
              <a:rPr lang="en-GB" altLang="en-US" sz="2000" b="1" i="1" dirty="0">
                <a:solidFill>
                  <a:srgbClr val="000000"/>
                </a:solidFill>
                <a:latin typeface="+mn-lt"/>
              </a:rPr>
              <a:t>understand You </a:t>
            </a:r>
            <a:r>
              <a:rPr lang="en-GB" altLang="en-US" sz="2000" i="1" dirty="0">
                <a:solidFill>
                  <a:srgbClr val="000000"/>
                </a:solidFill>
                <a:latin typeface="+mn-lt"/>
              </a:rPr>
              <a:t>in order to market </a:t>
            </a:r>
            <a:r>
              <a:rPr lang="en-GB" altLang="en-US" sz="2000" b="1" i="1" dirty="0">
                <a:solidFill>
                  <a:srgbClr val="000000"/>
                </a:solidFill>
                <a:latin typeface="+mn-lt"/>
              </a:rPr>
              <a:t>You</a:t>
            </a:r>
          </a:p>
          <a:p>
            <a:pPr algn="ctr" eaLnBrk="1">
              <a:spcBef>
                <a:spcPts val="1200"/>
              </a:spcBef>
              <a:defRPr/>
            </a:pPr>
            <a:r>
              <a:rPr lang="en-GB" altLang="en-US" sz="2000" i="1" dirty="0">
                <a:solidFill>
                  <a:srgbClr val="000000"/>
                </a:solidFill>
                <a:latin typeface="+mn-lt"/>
              </a:rPr>
              <a:t>3. Meet the </a:t>
            </a:r>
            <a:r>
              <a:rPr lang="en-GB" altLang="en-US" sz="2000" b="1" i="1" dirty="0">
                <a:solidFill>
                  <a:srgbClr val="000000"/>
                </a:solidFill>
                <a:latin typeface="+mn-lt"/>
              </a:rPr>
              <a:t>needs &amp; motivations </a:t>
            </a:r>
            <a:r>
              <a:rPr lang="en-GB" altLang="en-US" sz="2000" i="1" dirty="0">
                <a:solidFill>
                  <a:srgbClr val="000000"/>
                </a:solidFill>
                <a:latin typeface="+mn-lt"/>
              </a:rPr>
              <a:t>of the </a:t>
            </a:r>
            <a:r>
              <a:rPr lang="en-GB" altLang="en-US" sz="2000" b="1" i="1" dirty="0">
                <a:solidFill>
                  <a:srgbClr val="000000"/>
                </a:solidFill>
                <a:latin typeface="+mn-lt"/>
              </a:rPr>
              <a:t>buyer</a:t>
            </a:r>
            <a:endParaRPr lang="en-GB" altLang="en-US" sz="2000" b="1" dirty="0">
              <a:solidFill>
                <a:srgbClr val="000000"/>
              </a:solidFill>
              <a:latin typeface="+mn-lt"/>
            </a:endParaRPr>
          </a:p>
          <a:p>
            <a:pPr algn="ctr" eaLnBrk="1">
              <a:spcBef>
                <a:spcPts val="1200"/>
              </a:spcBef>
              <a:defRPr/>
            </a:pPr>
            <a:r>
              <a:rPr lang="en-GB" altLang="en-US" sz="2000" i="1" dirty="0">
                <a:solidFill>
                  <a:srgbClr val="000000"/>
                </a:solidFill>
                <a:latin typeface="+mn-lt"/>
              </a:rPr>
              <a:t>4. Understand each step of the recruitment process</a:t>
            </a:r>
          </a:p>
          <a:p>
            <a:pPr algn="ctr" eaLnBrk="1">
              <a:spcBef>
                <a:spcPts val="1200"/>
              </a:spcBef>
              <a:defRPr/>
            </a:pPr>
            <a:r>
              <a:rPr lang="en-GB" altLang="en-US" sz="2000" i="1" dirty="0">
                <a:solidFill>
                  <a:srgbClr val="000000"/>
                </a:solidFill>
                <a:latin typeface="+mn-lt"/>
              </a:rPr>
              <a:t>5. Keep Answering the </a:t>
            </a:r>
            <a:r>
              <a:rPr lang="en-GB" altLang="en-US" sz="2000" b="1" i="1" dirty="0">
                <a:solidFill>
                  <a:srgbClr val="000000"/>
                </a:solidFill>
                <a:latin typeface="+mn-lt"/>
              </a:rPr>
              <a:t>buyer’s </a:t>
            </a:r>
            <a:r>
              <a:rPr lang="en-GB" altLang="en-US" sz="2000" i="1" dirty="0">
                <a:solidFill>
                  <a:srgbClr val="000000"/>
                </a:solidFill>
                <a:latin typeface="+mn-lt"/>
              </a:rPr>
              <a:t>question: What do you offer me?</a:t>
            </a:r>
          </a:p>
          <a:p>
            <a:pPr algn="ctr" eaLnBrk="1">
              <a:spcBef>
                <a:spcPts val="1200"/>
              </a:spcBef>
              <a:defRPr/>
            </a:pPr>
            <a:r>
              <a:rPr lang="en-GB" altLang="en-US" sz="2000" i="1" dirty="0">
                <a:solidFill>
                  <a:srgbClr val="000000"/>
                </a:solidFill>
                <a:latin typeface="+mn-lt"/>
              </a:rPr>
              <a:t>6. Look at ways to fulfil the point of entry criteria</a:t>
            </a:r>
          </a:p>
          <a:p>
            <a:pPr algn="ctr" eaLnBrk="1">
              <a:spcBef>
                <a:spcPts val="1200"/>
              </a:spcBef>
              <a:defRPr/>
            </a:pPr>
            <a:r>
              <a:rPr lang="en-GB" altLang="en-US" sz="2000" i="1" dirty="0">
                <a:solidFill>
                  <a:srgbClr val="000000"/>
                </a:solidFill>
                <a:latin typeface="+mn-lt"/>
              </a:rPr>
              <a:t>7. Be on </a:t>
            </a:r>
            <a:r>
              <a:rPr lang="en-GB" altLang="en-US" sz="2000" b="1" i="1" dirty="0">
                <a:solidFill>
                  <a:srgbClr val="000000"/>
                </a:solidFill>
                <a:latin typeface="+mn-lt"/>
              </a:rPr>
              <a:t>target </a:t>
            </a:r>
            <a:r>
              <a:rPr lang="en-GB" altLang="en-US" sz="2000" i="1" dirty="0">
                <a:solidFill>
                  <a:srgbClr val="000000"/>
                </a:solidFill>
                <a:latin typeface="+mn-lt"/>
              </a:rPr>
              <a:t>on</a:t>
            </a:r>
            <a:r>
              <a:rPr lang="en-GB" altLang="en-US" sz="2000" b="1" i="1" dirty="0">
                <a:solidFill>
                  <a:srgbClr val="000000"/>
                </a:solidFill>
                <a:latin typeface="+mn-lt"/>
              </a:rPr>
              <a:t> message </a:t>
            </a:r>
            <a:r>
              <a:rPr lang="en-GB" altLang="en-US" sz="2000" i="1" dirty="0">
                <a:solidFill>
                  <a:srgbClr val="000000"/>
                </a:solidFill>
                <a:latin typeface="+mn-lt"/>
              </a:rPr>
              <a:t>&amp; on </a:t>
            </a:r>
            <a:r>
              <a:rPr lang="en-GB" altLang="en-US" sz="2000" b="1" i="1" dirty="0">
                <a:solidFill>
                  <a:srgbClr val="000000"/>
                </a:solidFill>
                <a:latin typeface="+mn-lt"/>
              </a:rPr>
              <a:t>time</a:t>
            </a:r>
          </a:p>
          <a:p>
            <a:pPr algn="ctr" eaLnBrk="1">
              <a:spcBef>
                <a:spcPts val="1200"/>
              </a:spcBef>
              <a:defRPr/>
            </a:pPr>
            <a:r>
              <a:rPr lang="en-GB" altLang="en-US" sz="2000" i="1" dirty="0">
                <a:solidFill>
                  <a:srgbClr val="000000"/>
                </a:solidFill>
                <a:latin typeface="+mn-lt"/>
              </a:rPr>
              <a:t>Do all of the above</a:t>
            </a:r>
          </a:p>
          <a:p>
            <a:pPr algn="ctr" eaLnBrk="1">
              <a:spcBef>
                <a:spcPts val="1200"/>
              </a:spcBef>
              <a:defRPr/>
            </a:pPr>
            <a:r>
              <a:rPr lang="en-GB" altLang="en-US" sz="2000" i="1" dirty="0">
                <a:solidFill>
                  <a:srgbClr val="000000"/>
                </a:solidFill>
                <a:latin typeface="+mn-lt"/>
              </a:rPr>
              <a:t>&amp; by definition</a:t>
            </a:r>
          </a:p>
          <a:p>
            <a:pPr algn="ctr" eaLnBrk="1">
              <a:spcBef>
                <a:spcPts val="1200"/>
              </a:spcBef>
              <a:defRPr/>
            </a:pPr>
            <a:r>
              <a:rPr lang="en-GB" altLang="en-US" sz="2000" i="1" dirty="0">
                <a:solidFill>
                  <a:srgbClr val="000000"/>
                </a:solidFill>
                <a:latin typeface="+mn-lt"/>
              </a:rPr>
              <a:t>8. You will be Writing / Speaking the </a:t>
            </a:r>
            <a:r>
              <a:rPr lang="en-GB" altLang="en-US" sz="2000" b="1" i="1" u="sng" dirty="0">
                <a:solidFill>
                  <a:srgbClr val="000000"/>
                </a:solidFill>
                <a:latin typeface="+mn-lt"/>
              </a:rPr>
              <a:t>Buyer’s Language</a:t>
            </a:r>
          </a:p>
        </p:txBody>
      </p:sp>
    </p:spTree>
    <p:extLst>
      <p:ext uri="{BB962C8B-B14F-4D97-AF65-F5344CB8AC3E}">
        <p14:creationId xmlns:p14="http://schemas.microsoft.com/office/powerpoint/2010/main" val="14117915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215680" y="1916833"/>
            <a:ext cx="6264696" cy="646331"/>
          </a:xfrm>
          <a:prstGeom prst="rect">
            <a:avLst/>
          </a:prstGeom>
        </p:spPr>
        <p:txBody>
          <a:bodyPr wrap="square">
            <a:spAutoFit/>
          </a:bodyPr>
          <a:lstStyle/>
          <a:p>
            <a:br>
              <a:rPr lang="en-GB" dirty="0"/>
            </a:br>
            <a:endParaRPr lang="en-GB" dirty="0"/>
          </a:p>
        </p:txBody>
      </p:sp>
      <p:sp>
        <p:nvSpPr>
          <p:cNvPr id="3" name="Rectangle 2"/>
          <p:cNvSpPr/>
          <p:nvPr/>
        </p:nvSpPr>
        <p:spPr>
          <a:xfrm>
            <a:off x="5087888" y="388524"/>
            <a:ext cx="1760418" cy="523220"/>
          </a:xfrm>
          <a:prstGeom prst="rect">
            <a:avLst/>
          </a:prstGeom>
        </p:spPr>
        <p:txBody>
          <a:bodyPr wrap="none">
            <a:spAutoFit/>
          </a:bodyPr>
          <a:lstStyle/>
          <a:p>
            <a:r>
              <a:rPr lang="en-GB" sz="2800" dirty="0">
                <a:solidFill>
                  <a:srgbClr val="00B050"/>
                </a:solidFill>
                <a:latin typeface="Calibri" panose="020F0502020204030204" pitchFamily="34" charset="0"/>
                <a:cs typeface="Calibri" panose="020F0502020204030204" pitchFamily="34" charset="0"/>
              </a:rPr>
              <a:t>Who am I?</a:t>
            </a:r>
          </a:p>
        </p:txBody>
      </p:sp>
      <p:pic>
        <p:nvPicPr>
          <p:cNvPr id="4" name="Picture 3"/>
          <p:cNvPicPr>
            <a:picLocks noChangeAspect="1"/>
          </p:cNvPicPr>
          <p:nvPr/>
        </p:nvPicPr>
        <p:blipFill rotWithShape="1">
          <a:blip r:embed="rId2" cstate="print"/>
          <a:srcRect l="14607" b="-3775"/>
          <a:stretch/>
        </p:blipFill>
        <p:spPr>
          <a:xfrm>
            <a:off x="3359696" y="1196752"/>
            <a:ext cx="5472608" cy="4988004"/>
          </a:xfrm>
          <a:prstGeom prst="rect">
            <a:avLst/>
          </a:prstGeom>
        </p:spPr>
      </p:pic>
      <p:sp>
        <p:nvSpPr>
          <p:cNvPr id="11" name="TextBox 10"/>
          <p:cNvSpPr txBox="1"/>
          <p:nvPr/>
        </p:nvSpPr>
        <p:spPr>
          <a:xfrm>
            <a:off x="4626640" y="6334780"/>
            <a:ext cx="2682914" cy="523220"/>
          </a:xfrm>
          <a:prstGeom prst="rect">
            <a:avLst/>
          </a:prstGeom>
          <a:noFill/>
        </p:spPr>
        <p:txBody>
          <a:bodyPr wrap="none" rtlCol="0">
            <a:spAutoFit/>
          </a:bodyPr>
          <a:lstStyle/>
          <a:p>
            <a:r>
              <a:rPr lang="en-GB" sz="2800" dirty="0">
                <a:latin typeface="Calibri" panose="020F0502020204030204" pitchFamily="34" charset="0"/>
                <a:cs typeface="Calibri" panose="020F0502020204030204" pitchFamily="34" charset="0"/>
              </a:rPr>
              <a:t>Your Spiders web</a:t>
            </a:r>
          </a:p>
        </p:txBody>
      </p:sp>
    </p:spTree>
    <p:extLst>
      <p:ext uri="{BB962C8B-B14F-4D97-AF65-F5344CB8AC3E}">
        <p14:creationId xmlns:p14="http://schemas.microsoft.com/office/powerpoint/2010/main" val="42351926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7568" y="2132856"/>
            <a:ext cx="6912768" cy="369332"/>
          </a:xfrm>
          <a:prstGeom prst="rect">
            <a:avLst/>
          </a:prstGeom>
        </p:spPr>
        <p:txBody>
          <a:bodyPr wrap="square">
            <a:spAutoFit/>
          </a:bodyPr>
          <a:lstStyle/>
          <a:p>
            <a:r>
              <a:rPr lang="en-GB" dirty="0">
                <a:latin typeface="Calibri" panose="020F0502020204030204" pitchFamily="34" charset="0"/>
                <a:cs typeface="Calibri" panose="020F0502020204030204" pitchFamily="34" charset="0"/>
              </a:rPr>
              <a:t>    </a:t>
            </a:r>
          </a:p>
        </p:txBody>
      </p:sp>
      <p:sp>
        <p:nvSpPr>
          <p:cNvPr id="2" name="TextBox 1"/>
          <p:cNvSpPr txBox="1"/>
          <p:nvPr/>
        </p:nvSpPr>
        <p:spPr>
          <a:xfrm>
            <a:off x="3467708" y="548680"/>
            <a:ext cx="6156684" cy="523220"/>
          </a:xfrm>
          <a:prstGeom prst="rect">
            <a:avLst/>
          </a:prstGeom>
          <a:noFill/>
        </p:spPr>
        <p:txBody>
          <a:bodyPr wrap="square" rtlCol="0">
            <a:spAutoFit/>
          </a:bodyPr>
          <a:lstStyle/>
          <a:p>
            <a:r>
              <a:rPr lang="en-GB" sz="2800" dirty="0">
                <a:solidFill>
                  <a:srgbClr val="00B050"/>
                </a:solidFill>
                <a:latin typeface="Calibri" panose="020F0502020204030204" pitchFamily="34" charset="0"/>
                <a:cs typeface="Calibri" panose="020F0502020204030204" pitchFamily="34" charset="0"/>
              </a:rPr>
              <a:t>Manage relationships </a:t>
            </a:r>
          </a:p>
        </p:txBody>
      </p:sp>
      <p:sp>
        <p:nvSpPr>
          <p:cNvPr id="4" name="Rectangle 3"/>
          <p:cNvSpPr/>
          <p:nvPr/>
        </p:nvSpPr>
        <p:spPr>
          <a:xfrm>
            <a:off x="1847528" y="1252352"/>
            <a:ext cx="8280920" cy="5001369"/>
          </a:xfrm>
          <a:prstGeom prst="rect">
            <a:avLst/>
          </a:prstGeom>
        </p:spPr>
        <p:txBody>
          <a:bodyPr wrap="square">
            <a:spAutoFit/>
          </a:bodyPr>
          <a:lstStyle/>
          <a:p>
            <a:pPr algn="just"/>
            <a:r>
              <a:rPr lang="en-GB" sz="1100" dirty="0"/>
              <a:t>Improve relationships by understanding &amp; </a:t>
            </a:r>
            <a:r>
              <a:rPr lang="en-GB" sz="1100" b="1" u="sng" dirty="0"/>
              <a:t>streamline</a:t>
            </a:r>
            <a:r>
              <a:rPr lang="en-GB" sz="1100" dirty="0"/>
              <a:t> processes, and improve communication.</a:t>
            </a:r>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endParaRPr lang="en-GB" sz="1100" dirty="0"/>
          </a:p>
          <a:p>
            <a:pPr algn="just"/>
            <a:r>
              <a:rPr lang="en-GB" sz="1100" dirty="0"/>
              <a:t>Focus on relationships with individual people — customers, service users, colleagues, or suppliers, shareholders, stakeholders, including finding new opportunities, winning their business, providing support and additional services throughout the relationship.</a:t>
            </a:r>
          </a:p>
        </p:txBody>
      </p:sp>
      <p:pic>
        <p:nvPicPr>
          <p:cNvPr id="5" name="Picture 4"/>
          <p:cNvPicPr>
            <a:picLocks noChangeAspect="1"/>
          </p:cNvPicPr>
          <p:nvPr/>
        </p:nvPicPr>
        <p:blipFill>
          <a:blip r:embed="rId2" cstate="print"/>
          <a:stretch>
            <a:fillRect/>
          </a:stretch>
        </p:blipFill>
        <p:spPr>
          <a:xfrm>
            <a:off x="2595612" y="1700808"/>
            <a:ext cx="6784753" cy="3816424"/>
          </a:xfrm>
          <a:prstGeom prst="rect">
            <a:avLst/>
          </a:prstGeom>
        </p:spPr>
      </p:pic>
    </p:spTree>
    <p:extLst>
      <p:ext uri="{BB962C8B-B14F-4D97-AF65-F5344CB8AC3E}">
        <p14:creationId xmlns:p14="http://schemas.microsoft.com/office/powerpoint/2010/main" val="314641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ChangeArrowheads="1"/>
          </p:cNvSpPr>
          <p:nvPr/>
        </p:nvSpPr>
        <p:spPr bwMode="auto">
          <a:xfrm>
            <a:off x="3863752" y="476672"/>
            <a:ext cx="39363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2800" dirty="0">
                <a:solidFill>
                  <a:srgbClr val="00B050"/>
                </a:solidFill>
                <a:latin typeface="Calibri" panose="020F0502020204030204" pitchFamily="34" charset="0"/>
                <a:cs typeface="Calibri" panose="020F0502020204030204" pitchFamily="34" charset="0"/>
              </a:rPr>
              <a:t>Next Time: Decisiveness  </a:t>
            </a:r>
          </a:p>
        </p:txBody>
      </p:sp>
      <p:sp>
        <p:nvSpPr>
          <p:cNvPr id="18435" name="Rectangle 6"/>
          <p:cNvSpPr>
            <a:spLocks noChangeArrowheads="1"/>
          </p:cNvSpPr>
          <p:nvPr/>
        </p:nvSpPr>
        <p:spPr bwMode="auto">
          <a:xfrm>
            <a:off x="1991545" y="1700808"/>
            <a:ext cx="655272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GB" altLang="en-US" sz="2000" b="1" dirty="0">
                <a:latin typeface="+mn-lt"/>
              </a:rPr>
              <a:t>Learning styles</a:t>
            </a:r>
          </a:p>
          <a:p>
            <a:pPr eaLnBrk="1" hangingPunct="1">
              <a:defRPr/>
            </a:pPr>
            <a:endParaRPr lang="en-GB" altLang="en-US" sz="2000" b="1" dirty="0">
              <a:latin typeface="+mn-lt"/>
            </a:endParaRPr>
          </a:p>
          <a:p>
            <a:pPr eaLnBrk="1" hangingPunct="1">
              <a:defRPr/>
            </a:pPr>
            <a:r>
              <a:rPr lang="en-GB" altLang="en-US" sz="2000" b="1" dirty="0">
                <a:latin typeface="+mn-lt"/>
              </a:rPr>
              <a:t>Case Study</a:t>
            </a:r>
          </a:p>
          <a:p>
            <a:pPr eaLnBrk="1" hangingPunct="1">
              <a:defRPr/>
            </a:pPr>
            <a:endParaRPr lang="en-GB" altLang="en-US" sz="2000" b="1" dirty="0">
              <a:latin typeface="+mn-lt"/>
            </a:endParaRPr>
          </a:p>
          <a:p>
            <a:pPr eaLnBrk="1" hangingPunct="1">
              <a:defRPr/>
            </a:pPr>
            <a:r>
              <a:rPr lang="en-GB" altLang="en-US" sz="2000" b="1" dirty="0">
                <a:latin typeface="+mn-lt"/>
              </a:rPr>
              <a:t>Fake news</a:t>
            </a:r>
          </a:p>
          <a:p>
            <a:pPr eaLnBrk="1" hangingPunct="1">
              <a:defRPr/>
            </a:pPr>
            <a:endParaRPr lang="en-GB" altLang="en-US" sz="2000" b="1" dirty="0">
              <a:latin typeface="+mn-lt"/>
            </a:endParaRPr>
          </a:p>
          <a:p>
            <a:pPr eaLnBrk="1" hangingPunct="1">
              <a:defRPr/>
            </a:pPr>
            <a:r>
              <a:rPr lang="en-GB" altLang="en-US" sz="2000" b="1" dirty="0">
                <a:latin typeface="+mn-lt"/>
              </a:rPr>
              <a:t>Career DNA Bank</a:t>
            </a:r>
          </a:p>
          <a:p>
            <a:pPr eaLnBrk="1" hangingPunct="1">
              <a:defRPr/>
            </a:pPr>
            <a:r>
              <a:rPr lang="en-GB" altLang="en-US" sz="2000" b="1" dirty="0">
                <a:latin typeface="+mn-lt"/>
              </a:rPr>
              <a:t>	Evidencing your abilities </a:t>
            </a:r>
          </a:p>
          <a:p>
            <a:pPr eaLnBrk="1" hangingPunct="1">
              <a:defRPr/>
            </a:pPr>
            <a:endParaRPr lang="en-GB" altLang="en-US" sz="2000" dirty="0">
              <a:latin typeface="+mn-lt"/>
            </a:endParaRPr>
          </a:p>
        </p:txBody>
      </p:sp>
    </p:spTree>
    <p:extLst>
      <p:ext uri="{BB962C8B-B14F-4D97-AF65-F5344CB8AC3E}">
        <p14:creationId xmlns:p14="http://schemas.microsoft.com/office/powerpoint/2010/main" val="2313736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a:t>DIGITAL DESIGN</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Lorem ipsum dolor sit amet, consectetuer adipiscing elit</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Marketing Strategy</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203428094"/>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a:lstStyle/>
          <a:p>
            <a:r>
              <a:rPr lang="en-US" sz="3200" dirty="0"/>
              <a:t>Social Media</a:t>
            </a:r>
            <a:br>
              <a:rPr lang="en-US" sz="3200" dirty="0"/>
            </a:br>
            <a:r>
              <a:rPr lang="en-US" sz="3200" dirty="0"/>
              <a:t>&amp; Content Are Top Priorities</a:t>
            </a:r>
            <a:endParaRPr lang="ru-RU" sz="3200" dirty="0"/>
          </a:p>
        </p:txBody>
      </p:sp>
      <p:graphicFrame>
        <p:nvGraphicFramePr>
          <p:cNvPr id="6" name="Content Placeholder 5" descr="Bar chart">
            <a:extLst>
              <a:ext uri="{FF2B5EF4-FFF2-40B4-BE49-F238E27FC236}">
                <a16:creationId xmlns:a16="http://schemas.microsoft.com/office/drawing/2014/main" id="{4266437E-354E-4F66-BE6B-21E476F48774}"/>
              </a:ext>
            </a:extLst>
          </p:cNvPr>
          <p:cNvGraphicFramePr>
            <a:graphicFrameLocks noGrp="1"/>
          </p:cNvGraphicFramePr>
          <p:nvPr>
            <p:ph idx="1"/>
            <p:extLst>
              <p:ext uri="{D42A27DB-BD31-4B8C-83A1-F6EECF244321}">
                <p14:modId xmlns:p14="http://schemas.microsoft.com/office/powerpoint/2010/main" val="466642041"/>
              </p:ext>
            </p:extLst>
          </p:nvPr>
        </p:nvGraphicFramePr>
        <p:xfrm>
          <a:off x="1745586" y="2107068"/>
          <a:ext cx="8947150" cy="41957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285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1442153"/>
          </a:xfrm>
        </p:spPr>
        <p:txBody>
          <a:bodyPr vert="horz" lIns="91440" tIns="45720" rIns="91440" bIns="45720" rtlCol="0" anchor="t">
            <a:normAutofit/>
          </a:bodyPr>
          <a:lstStyle/>
          <a:p>
            <a:r>
              <a:rPr lang="en-US" sz="3300" dirty="0"/>
              <a:t>Digital Marketing Metrics Pyramid</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14" name="Diagram 13" descr="Pie chart">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1524271892"/>
              </p:ext>
            </p:extLst>
          </p:nvPr>
        </p:nvGraphicFramePr>
        <p:xfrm>
          <a:off x="7780694" y="2528098"/>
          <a:ext cx="3754987" cy="338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55089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someone@Example.com</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96873D9-E2BA-E70D-9C12-9828515EA2F0}"/>
              </a:ext>
            </a:extLst>
          </p:cNvPr>
          <p:cNvGrpSpPr/>
          <p:nvPr/>
        </p:nvGrpSpPr>
        <p:grpSpPr>
          <a:xfrm>
            <a:off x="3217545" y="521335"/>
            <a:ext cx="5756911" cy="5815339"/>
            <a:chOff x="0" y="0"/>
            <a:chExt cx="5757307" cy="5815584"/>
          </a:xfrm>
        </p:grpSpPr>
        <p:sp>
          <p:nvSpPr>
            <p:cNvPr id="5" name="Text Box 2">
              <a:extLst>
                <a:ext uri="{FF2B5EF4-FFF2-40B4-BE49-F238E27FC236}">
                  <a16:creationId xmlns:a16="http://schemas.microsoft.com/office/drawing/2014/main" id="{A1D3EC14-7F29-5C23-0B89-AC981784F086}"/>
                </a:ext>
              </a:extLst>
            </p:cNvPr>
            <p:cNvSpPr txBox="1">
              <a:spLocks noChangeArrowheads="1"/>
            </p:cNvSpPr>
            <p:nvPr/>
          </p:nvSpPr>
          <p:spPr bwMode="auto">
            <a:xfrm>
              <a:off x="1896622" y="0"/>
              <a:ext cx="1919751"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Commercial Awareness</a:t>
              </a:r>
              <a:endParaRPr lang="en-GB" sz="1200">
                <a:effectLst/>
                <a:latin typeface="Times New Roman" panose="02020603050405020304" pitchFamily="18" charset="0"/>
                <a:ea typeface="Times New Roman" panose="02020603050405020304" pitchFamily="18" charset="0"/>
              </a:endParaRPr>
            </a:p>
          </p:txBody>
        </p:sp>
        <p:sp>
          <p:nvSpPr>
            <p:cNvPr id="6" name="Text Box 2">
              <a:extLst>
                <a:ext uri="{FF2B5EF4-FFF2-40B4-BE49-F238E27FC236}">
                  <a16:creationId xmlns:a16="http://schemas.microsoft.com/office/drawing/2014/main" id="{E6EEC0F1-F5C7-A47C-8BD9-412114888462}"/>
                </a:ext>
              </a:extLst>
            </p:cNvPr>
            <p:cNvSpPr txBox="1">
              <a:spLocks noChangeArrowheads="1"/>
            </p:cNvSpPr>
            <p:nvPr/>
          </p:nvSpPr>
          <p:spPr bwMode="auto">
            <a:xfrm rot="1969531">
              <a:off x="3748282" y="502920"/>
              <a:ext cx="1475933"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Communication</a:t>
              </a:r>
              <a:endParaRPr lang="en-GB" sz="1200">
                <a:effectLst/>
                <a:latin typeface="Times New Roman" panose="02020603050405020304" pitchFamily="18" charset="0"/>
                <a:ea typeface="Times New Roman" panose="02020603050405020304" pitchFamily="18" charset="0"/>
              </a:endParaRPr>
            </a:p>
          </p:txBody>
        </p:sp>
        <p:sp>
          <p:nvSpPr>
            <p:cNvPr id="7" name="Text Box 2">
              <a:extLst>
                <a:ext uri="{FF2B5EF4-FFF2-40B4-BE49-F238E27FC236}">
                  <a16:creationId xmlns:a16="http://schemas.microsoft.com/office/drawing/2014/main" id="{3D36C7AF-D891-6678-AEA3-4AC6C360C311}"/>
                </a:ext>
              </a:extLst>
            </p:cNvPr>
            <p:cNvSpPr txBox="1">
              <a:spLocks noChangeArrowheads="1"/>
            </p:cNvSpPr>
            <p:nvPr/>
          </p:nvSpPr>
          <p:spPr bwMode="auto">
            <a:xfrm rot="4064313">
              <a:off x="4982722" y="1882140"/>
              <a:ext cx="1197387" cy="3063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 Teamwork</a:t>
              </a:r>
              <a:endParaRPr lang="en-GB" sz="1200">
                <a:effectLst/>
                <a:latin typeface="Times New Roman" panose="02020603050405020304" pitchFamily="18" charset="0"/>
                <a:ea typeface="Times New Roman" panose="02020603050405020304" pitchFamily="18" charset="0"/>
              </a:endParaRPr>
            </a:p>
          </p:txBody>
        </p:sp>
        <p:sp>
          <p:nvSpPr>
            <p:cNvPr id="8" name="Text Box 2">
              <a:extLst>
                <a:ext uri="{FF2B5EF4-FFF2-40B4-BE49-F238E27FC236}">
                  <a16:creationId xmlns:a16="http://schemas.microsoft.com/office/drawing/2014/main" id="{80994B38-5BCD-9B7D-D14C-91DBDCA87767}"/>
                </a:ext>
              </a:extLst>
            </p:cNvPr>
            <p:cNvSpPr txBox="1">
              <a:spLocks noChangeArrowheads="1"/>
            </p:cNvSpPr>
            <p:nvPr/>
          </p:nvSpPr>
          <p:spPr bwMode="auto">
            <a:xfrm rot="4350078">
              <a:off x="-377948" y="3432810"/>
              <a:ext cx="1248292" cy="4923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 Perseverance and motivation</a:t>
              </a:r>
              <a:endParaRPr lang="en-GB" sz="1200">
                <a:effectLst/>
                <a:latin typeface="Times New Roman" panose="02020603050405020304" pitchFamily="18" charset="0"/>
                <a:ea typeface="Times New Roman" panose="02020603050405020304" pitchFamily="18" charset="0"/>
              </a:endParaRPr>
            </a:p>
          </p:txBody>
        </p:sp>
        <p:sp>
          <p:nvSpPr>
            <p:cNvPr id="9" name="Text Box 2">
              <a:extLst>
                <a:ext uri="{FF2B5EF4-FFF2-40B4-BE49-F238E27FC236}">
                  <a16:creationId xmlns:a16="http://schemas.microsoft.com/office/drawing/2014/main" id="{FB69320D-D895-C464-7E51-4A21D8F0D769}"/>
                </a:ext>
              </a:extLst>
            </p:cNvPr>
            <p:cNvSpPr txBox="1">
              <a:spLocks noChangeArrowheads="1"/>
            </p:cNvSpPr>
            <p:nvPr/>
          </p:nvSpPr>
          <p:spPr bwMode="auto">
            <a:xfrm rot="2354879">
              <a:off x="692662" y="4876800"/>
              <a:ext cx="1225977"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 Organisation</a:t>
              </a:r>
              <a:endParaRPr lang="en-GB" sz="1200">
                <a:effectLst/>
                <a:latin typeface="Times New Roman" panose="02020603050405020304" pitchFamily="18" charset="0"/>
                <a:ea typeface="Times New Roman" panose="02020603050405020304" pitchFamily="18" charset="0"/>
              </a:endParaRPr>
            </a:p>
          </p:txBody>
        </p:sp>
        <p:sp>
          <p:nvSpPr>
            <p:cNvPr id="10" name="Text Box 2">
              <a:extLst>
                <a:ext uri="{FF2B5EF4-FFF2-40B4-BE49-F238E27FC236}">
                  <a16:creationId xmlns:a16="http://schemas.microsoft.com/office/drawing/2014/main" id="{7D5E6FFE-18FF-B801-3EBB-21CE63B8B1D0}"/>
                </a:ext>
              </a:extLst>
            </p:cNvPr>
            <p:cNvSpPr txBox="1">
              <a:spLocks noChangeArrowheads="1"/>
            </p:cNvSpPr>
            <p:nvPr/>
          </p:nvSpPr>
          <p:spPr bwMode="auto">
            <a:xfrm>
              <a:off x="2285242" y="5509260"/>
              <a:ext cx="1170932"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 Leadership</a:t>
              </a:r>
              <a:endParaRPr lang="en-GB" sz="1200">
                <a:effectLst/>
                <a:latin typeface="Times New Roman" panose="02020603050405020304" pitchFamily="18" charset="0"/>
                <a:ea typeface="Times New Roman" panose="02020603050405020304" pitchFamily="18" charset="0"/>
              </a:endParaRPr>
            </a:p>
          </p:txBody>
        </p:sp>
        <p:sp>
          <p:nvSpPr>
            <p:cNvPr id="11" name="Text Box 2">
              <a:extLst>
                <a:ext uri="{FF2B5EF4-FFF2-40B4-BE49-F238E27FC236}">
                  <a16:creationId xmlns:a16="http://schemas.microsoft.com/office/drawing/2014/main" id="{7910211A-5359-4854-1CDC-AFD087C1E2A1}"/>
                </a:ext>
              </a:extLst>
            </p:cNvPr>
            <p:cNvSpPr txBox="1">
              <a:spLocks noChangeArrowheads="1"/>
            </p:cNvSpPr>
            <p:nvPr/>
          </p:nvSpPr>
          <p:spPr bwMode="auto">
            <a:xfrm rot="19266966">
              <a:off x="3725422" y="5006340"/>
              <a:ext cx="1475933"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Problem Solving</a:t>
              </a:r>
              <a:endParaRPr lang="en-GB" sz="1200">
                <a:effectLst/>
                <a:latin typeface="Times New Roman" panose="02020603050405020304" pitchFamily="18" charset="0"/>
                <a:ea typeface="Times New Roman" panose="02020603050405020304" pitchFamily="18" charset="0"/>
              </a:endParaRPr>
            </a:p>
          </p:txBody>
        </p:sp>
        <p:sp>
          <p:nvSpPr>
            <p:cNvPr id="12" name="Text Box 2">
              <a:extLst>
                <a:ext uri="{FF2B5EF4-FFF2-40B4-BE49-F238E27FC236}">
                  <a16:creationId xmlns:a16="http://schemas.microsoft.com/office/drawing/2014/main" id="{22C2D908-E455-9CDE-41E1-8D9174A52274}"/>
                </a:ext>
              </a:extLst>
            </p:cNvPr>
            <p:cNvSpPr txBox="1">
              <a:spLocks noChangeArrowheads="1"/>
            </p:cNvSpPr>
            <p:nvPr/>
          </p:nvSpPr>
          <p:spPr bwMode="auto">
            <a:xfrm rot="17293421">
              <a:off x="4773172" y="3608070"/>
              <a:ext cx="1475874" cy="4923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Negotiation and</a:t>
              </a:r>
              <a:endParaRPr lang="en-GB" sz="1200">
                <a:effectLst/>
                <a:latin typeface="Times New Roman" panose="02020603050405020304" pitchFamily="18" charset="0"/>
                <a:ea typeface="Times New Roman" panose="02020603050405020304" pitchFamily="18" charset="0"/>
              </a:endParaRPr>
            </a:p>
            <a:p>
              <a:pPr algn="ctr" fontAlgn="base"/>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Persuasion</a:t>
              </a:r>
              <a:endParaRPr lang="en-GB" sz="1200">
                <a:effectLst/>
                <a:latin typeface="Times New Roman" panose="02020603050405020304" pitchFamily="18" charset="0"/>
                <a:ea typeface="Times New Roman" panose="02020603050405020304" pitchFamily="18" charset="0"/>
              </a:endParaRPr>
            </a:p>
          </p:txBody>
        </p:sp>
        <p:sp>
          <p:nvSpPr>
            <p:cNvPr id="13" name="Text Box 2">
              <a:extLst>
                <a:ext uri="{FF2B5EF4-FFF2-40B4-BE49-F238E27FC236}">
                  <a16:creationId xmlns:a16="http://schemas.microsoft.com/office/drawing/2014/main" id="{E26D9736-3C3C-F7FB-E264-FD26496DDD47}"/>
                </a:ext>
              </a:extLst>
            </p:cNvPr>
            <p:cNvSpPr txBox="1">
              <a:spLocks noChangeArrowheads="1"/>
            </p:cNvSpPr>
            <p:nvPr/>
          </p:nvSpPr>
          <p:spPr bwMode="auto">
            <a:xfrm rot="17536595">
              <a:off x="-473198" y="1744980"/>
              <a:ext cx="1591630" cy="4923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 Ability to work under pressure</a:t>
              </a:r>
              <a:endParaRPr lang="en-GB" sz="1200">
                <a:effectLst/>
                <a:latin typeface="Times New Roman" panose="02020603050405020304" pitchFamily="18" charset="0"/>
                <a:ea typeface="Times New Roman" panose="02020603050405020304" pitchFamily="18" charset="0"/>
              </a:endParaRPr>
            </a:p>
          </p:txBody>
        </p:sp>
        <p:sp>
          <p:nvSpPr>
            <p:cNvPr id="14" name="Text Box 2">
              <a:extLst>
                <a:ext uri="{FF2B5EF4-FFF2-40B4-BE49-F238E27FC236}">
                  <a16:creationId xmlns:a16="http://schemas.microsoft.com/office/drawing/2014/main" id="{6BB29E00-0E58-6F75-D0E4-3294C739370D}"/>
                </a:ext>
              </a:extLst>
            </p:cNvPr>
            <p:cNvSpPr txBox="1">
              <a:spLocks noChangeArrowheads="1"/>
            </p:cNvSpPr>
            <p:nvPr/>
          </p:nvSpPr>
          <p:spPr bwMode="auto">
            <a:xfrm rot="19513393">
              <a:off x="791722" y="556260"/>
              <a:ext cx="1225977" cy="306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6000"/>
                </a:lnSpc>
              </a:pPr>
              <a:r>
                <a:rPr lang="en-GB" sz="13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 Confidence</a:t>
              </a:r>
              <a:endParaRPr lang="en-GB" sz="1200">
                <a:effectLst/>
                <a:latin typeface="Times New Roman" panose="02020603050405020304" pitchFamily="18" charset="0"/>
                <a:ea typeface="Times New Roman" panose="02020603050405020304" pitchFamily="18" charset="0"/>
              </a:endParaRPr>
            </a:p>
          </p:txBody>
        </p:sp>
        <p:grpSp>
          <p:nvGrpSpPr>
            <p:cNvPr id="15" name="Group 14">
              <a:extLst>
                <a:ext uri="{FF2B5EF4-FFF2-40B4-BE49-F238E27FC236}">
                  <a16:creationId xmlns:a16="http://schemas.microsoft.com/office/drawing/2014/main" id="{53E0AFA2-E50F-394B-30A7-A6FCCE087C22}"/>
                </a:ext>
              </a:extLst>
            </p:cNvPr>
            <p:cNvGrpSpPr>
              <a:grpSpLocks/>
            </p:cNvGrpSpPr>
            <p:nvPr/>
          </p:nvGrpSpPr>
          <p:grpSpPr bwMode="auto">
            <a:xfrm>
              <a:off x="418342" y="381000"/>
              <a:ext cx="5038725" cy="5075240"/>
              <a:chOff x="422316" y="381052"/>
              <a:chExt cx="5039210" cy="5075929"/>
            </a:xfrm>
            <a:noFill/>
          </p:grpSpPr>
          <p:sp>
            <p:nvSpPr>
              <p:cNvPr id="16" name="Oval 15">
                <a:extLst>
                  <a:ext uri="{FF2B5EF4-FFF2-40B4-BE49-F238E27FC236}">
                    <a16:creationId xmlns:a16="http://schemas.microsoft.com/office/drawing/2014/main" id="{478ADD16-5BE1-8F84-6416-21CC36DAC5C3}"/>
                  </a:ext>
                </a:extLst>
              </p:cNvPr>
              <p:cNvSpPr/>
              <p:nvPr/>
            </p:nvSpPr>
            <p:spPr>
              <a:xfrm>
                <a:off x="422316" y="381052"/>
                <a:ext cx="5039210" cy="5039410"/>
              </a:xfrm>
              <a:prstGeom prst="ellipse">
                <a:avLst/>
              </a:prstGeom>
              <a:grp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endParaRPr lang="en-GB"/>
              </a:p>
            </p:txBody>
          </p:sp>
          <p:grpSp>
            <p:nvGrpSpPr>
              <p:cNvPr id="17" name="Group 16">
                <a:extLst>
                  <a:ext uri="{FF2B5EF4-FFF2-40B4-BE49-F238E27FC236}">
                    <a16:creationId xmlns:a16="http://schemas.microsoft.com/office/drawing/2014/main" id="{9D2470C1-8D08-67C8-C1B4-90175B3F8AF6}"/>
                  </a:ext>
                </a:extLst>
              </p:cNvPr>
              <p:cNvGrpSpPr>
                <a:grpSpLocks/>
              </p:cNvGrpSpPr>
              <p:nvPr/>
            </p:nvGrpSpPr>
            <p:grpSpPr bwMode="auto">
              <a:xfrm>
                <a:off x="435018" y="381052"/>
                <a:ext cx="5004289" cy="5075929"/>
                <a:chOff x="435013" y="381042"/>
                <a:chExt cx="4973988" cy="5004876"/>
              </a:xfrm>
              <a:grpFill/>
            </p:grpSpPr>
            <p:sp>
              <p:nvSpPr>
                <p:cNvPr id="29" name="Text Box 2">
                  <a:extLst>
                    <a:ext uri="{FF2B5EF4-FFF2-40B4-BE49-F238E27FC236}">
                      <a16:creationId xmlns:a16="http://schemas.microsoft.com/office/drawing/2014/main" id="{DB73DBE4-9BE3-0246-820B-E2F996383EF7}"/>
                    </a:ext>
                  </a:extLst>
                </p:cNvPr>
                <p:cNvSpPr txBox="1">
                  <a:spLocks noChangeArrowheads="1"/>
                </p:cNvSpPr>
                <p:nvPr/>
              </p:nvSpPr>
              <p:spPr bwMode="auto">
                <a:xfrm>
                  <a:off x="2822591" y="381042"/>
                  <a:ext cx="399244" cy="2143158"/>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30" name="Text Box 2">
                  <a:extLst>
                    <a:ext uri="{FF2B5EF4-FFF2-40B4-BE49-F238E27FC236}">
                      <a16:creationId xmlns:a16="http://schemas.microsoft.com/office/drawing/2014/main" id="{7857E640-D50F-486F-0EF4-EE9FA9EA3809}"/>
                    </a:ext>
                  </a:extLst>
                </p:cNvPr>
                <p:cNvSpPr txBox="1">
                  <a:spLocks noChangeArrowheads="1"/>
                </p:cNvSpPr>
                <p:nvPr/>
              </p:nvSpPr>
              <p:spPr bwMode="auto">
                <a:xfrm rot="10800000">
                  <a:off x="2581150" y="3242760"/>
                  <a:ext cx="399245" cy="2143158"/>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31" name="Text Box 2">
                  <a:extLst>
                    <a:ext uri="{FF2B5EF4-FFF2-40B4-BE49-F238E27FC236}">
                      <a16:creationId xmlns:a16="http://schemas.microsoft.com/office/drawing/2014/main" id="{FA38BFED-2809-EF71-ACDB-81CFBE4E39C4}"/>
                    </a:ext>
                  </a:extLst>
                </p:cNvPr>
                <p:cNvSpPr txBox="1">
                  <a:spLocks noChangeArrowheads="1"/>
                </p:cNvSpPr>
                <p:nvPr/>
              </p:nvSpPr>
              <p:spPr bwMode="auto">
                <a:xfrm rot="4488006">
                  <a:off x="4137910" y="1481671"/>
                  <a:ext cx="399201" cy="2142981"/>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32" name="Text Box 2">
                  <a:extLst>
                    <a:ext uri="{FF2B5EF4-FFF2-40B4-BE49-F238E27FC236}">
                      <a16:creationId xmlns:a16="http://schemas.microsoft.com/office/drawing/2014/main" id="{16561012-1BB2-2794-0793-4FB41C450F9F}"/>
                    </a:ext>
                  </a:extLst>
                </p:cNvPr>
                <p:cNvSpPr txBox="1">
                  <a:spLocks noChangeArrowheads="1"/>
                </p:cNvSpPr>
                <p:nvPr/>
              </p:nvSpPr>
              <p:spPr bwMode="auto">
                <a:xfrm rot="15190183">
                  <a:off x="1306121" y="2025679"/>
                  <a:ext cx="400766" cy="2142981"/>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33" name="Text Box 2">
                  <a:extLst>
                    <a:ext uri="{FF2B5EF4-FFF2-40B4-BE49-F238E27FC236}">
                      <a16:creationId xmlns:a16="http://schemas.microsoft.com/office/drawing/2014/main" id="{86A961D9-9E61-3DE0-BFB5-198B556D32E7}"/>
                    </a:ext>
                  </a:extLst>
                </p:cNvPr>
                <p:cNvSpPr txBox="1">
                  <a:spLocks noChangeArrowheads="1"/>
                </p:cNvSpPr>
                <p:nvPr/>
              </p:nvSpPr>
              <p:spPr bwMode="auto">
                <a:xfrm>
                  <a:off x="2622179" y="2657121"/>
                  <a:ext cx="733472" cy="526004"/>
                </a:xfrm>
                <a:prstGeom prst="rect">
                  <a:avLst/>
                </a:prstGeom>
                <a:grpFill/>
                <a:ln w="9525">
                  <a:noFill/>
                  <a:miter lim="800000"/>
                  <a:headEnd/>
                  <a:tailEnd/>
                </a:ln>
              </p:spPr>
              <p:txBody>
                <a:bodyPr>
                  <a:spAutoFit/>
                </a:bodyPr>
                <a:lstStyle/>
                <a:p>
                  <a:pPr>
                    <a:lnSpc>
                      <a:spcPct val="106000"/>
                    </a:lnSpc>
                    <a:spcAft>
                      <a:spcPts val="800"/>
                    </a:spcAft>
                  </a:pP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a:t>
                  </a:r>
                  <a:endParaRPr lang="en-GB" sz="1200">
                    <a:effectLst/>
                    <a:latin typeface="Times New Roman" panose="02020603050405020304" pitchFamily="18" charset="0"/>
                    <a:ea typeface="Times New Roman" panose="02020603050405020304" pitchFamily="18" charset="0"/>
                  </a:endParaRPr>
                </a:p>
              </p:txBody>
            </p:sp>
            <p:sp>
              <p:nvSpPr>
                <p:cNvPr id="34" name="Oval 33">
                  <a:extLst>
                    <a:ext uri="{FF2B5EF4-FFF2-40B4-BE49-F238E27FC236}">
                      <a16:creationId xmlns:a16="http://schemas.microsoft.com/office/drawing/2014/main" id="{ED31CC73-8D1F-F2EA-CC39-FB9F1742E661}"/>
                    </a:ext>
                  </a:extLst>
                </p:cNvPr>
                <p:cNvSpPr/>
                <p:nvPr/>
              </p:nvSpPr>
              <p:spPr>
                <a:xfrm>
                  <a:off x="2565369" y="2503848"/>
                  <a:ext cx="694338" cy="695078"/>
                </a:xfrm>
                <a:prstGeom prst="ellipse">
                  <a:avLst/>
                </a:prstGeom>
                <a:solidFill>
                  <a:schemeClr val="tx1"/>
                </a:solidFill>
                <a:ln w="25400" cap="flat" cmpd="sng" algn="ctr">
                  <a:solidFill>
                    <a:sysClr val="windowText" lastClr="000000"/>
                  </a:solidFill>
                  <a:prstDash val="solid"/>
                </a:ln>
                <a:effectLst/>
              </p:spPr>
              <p:txBody>
                <a:bodyPr anchor="ctr"/>
                <a:lstStyle/>
                <a:p>
                  <a:endParaRPr lang="en-GB"/>
                </a:p>
              </p:txBody>
            </p:sp>
          </p:grpSp>
          <p:cxnSp>
            <p:nvCxnSpPr>
              <p:cNvPr id="18" name="Straight Connector 17">
                <a:extLst>
                  <a:ext uri="{FF2B5EF4-FFF2-40B4-BE49-F238E27FC236}">
                    <a16:creationId xmlns:a16="http://schemas.microsoft.com/office/drawing/2014/main" id="{0203035D-3E4B-8585-EEB4-82672AA36715}"/>
                  </a:ext>
                </a:extLst>
              </p:cNvPr>
              <p:cNvCxnSpPr/>
              <p:nvPr/>
            </p:nvCxnSpPr>
            <p:spPr>
              <a:xfrm>
                <a:off x="2905405" y="381052"/>
                <a:ext cx="0" cy="5037823"/>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6A826A-BCC2-F832-DC75-2486931C8543}"/>
                  </a:ext>
                </a:extLst>
              </p:cNvPr>
              <p:cNvCxnSpPr/>
              <p:nvPr/>
            </p:nvCxnSpPr>
            <p:spPr>
              <a:xfrm>
                <a:off x="1482868" y="841490"/>
                <a:ext cx="2870476" cy="4145526"/>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D24EC2-3495-13E9-9A6C-E70B146252D3}"/>
                  </a:ext>
                </a:extLst>
              </p:cNvPr>
              <p:cNvCxnSpPr/>
              <p:nvPr/>
            </p:nvCxnSpPr>
            <p:spPr>
              <a:xfrm>
                <a:off x="577906" y="2084672"/>
                <a:ext cx="4701040" cy="1659162"/>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ED4108-306A-5D19-D7CE-AD8A0459D034}"/>
                  </a:ext>
                </a:extLst>
              </p:cNvPr>
              <p:cNvCxnSpPr/>
              <p:nvPr/>
            </p:nvCxnSpPr>
            <p:spPr>
              <a:xfrm flipV="1">
                <a:off x="522339" y="2122777"/>
                <a:ext cx="4821701" cy="1487689"/>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08CA6-9F1C-EAD6-F031-FCDB64ACCCE2}"/>
                  </a:ext>
                </a:extLst>
              </p:cNvPr>
              <p:cNvCxnSpPr/>
              <p:nvPr/>
            </p:nvCxnSpPr>
            <p:spPr>
              <a:xfrm flipV="1">
                <a:off x="1482868" y="841490"/>
                <a:ext cx="2870476" cy="4059790"/>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2">
                <a:extLst>
                  <a:ext uri="{FF2B5EF4-FFF2-40B4-BE49-F238E27FC236}">
                    <a16:creationId xmlns:a16="http://schemas.microsoft.com/office/drawing/2014/main" id="{43E25B9F-7A47-80ED-9902-D244D5F21524}"/>
                  </a:ext>
                </a:extLst>
              </p:cNvPr>
              <p:cNvSpPr txBox="1">
                <a:spLocks noChangeArrowheads="1"/>
              </p:cNvSpPr>
              <p:nvPr/>
            </p:nvSpPr>
            <p:spPr bwMode="auto">
              <a:xfrm rot="17489263">
                <a:off x="1398715" y="1214646"/>
                <a:ext cx="401692" cy="2173496"/>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24" name="Text Box 2">
                <a:extLst>
                  <a:ext uri="{FF2B5EF4-FFF2-40B4-BE49-F238E27FC236}">
                    <a16:creationId xmlns:a16="http://schemas.microsoft.com/office/drawing/2014/main" id="{10899560-744F-9E90-5EAA-7C3ECCE2DC2A}"/>
                  </a:ext>
                </a:extLst>
              </p:cNvPr>
              <p:cNvSpPr txBox="1">
                <a:spLocks noChangeArrowheads="1"/>
              </p:cNvSpPr>
              <p:nvPr/>
            </p:nvSpPr>
            <p:spPr bwMode="auto">
              <a:xfrm rot="19566396">
                <a:off x="2008382" y="544587"/>
                <a:ext cx="401676" cy="2173582"/>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25" name="Text Box 2">
                <a:extLst>
                  <a:ext uri="{FF2B5EF4-FFF2-40B4-BE49-F238E27FC236}">
                    <a16:creationId xmlns:a16="http://schemas.microsoft.com/office/drawing/2014/main" id="{F2ACB3AB-116B-8DFF-16AE-EA44A0949483}"/>
                  </a:ext>
                </a:extLst>
              </p:cNvPr>
              <p:cNvSpPr txBox="1">
                <a:spLocks noChangeArrowheads="1"/>
              </p:cNvSpPr>
              <p:nvPr/>
            </p:nvSpPr>
            <p:spPr bwMode="auto">
              <a:xfrm rot="2246762">
                <a:off x="3661128" y="714472"/>
                <a:ext cx="401677" cy="2173583"/>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26" name="Text Box 2">
                <a:extLst>
                  <a:ext uri="{FF2B5EF4-FFF2-40B4-BE49-F238E27FC236}">
                    <a16:creationId xmlns:a16="http://schemas.microsoft.com/office/drawing/2014/main" id="{037A556C-89E1-68E0-06E7-29253F0AB6F1}"/>
                  </a:ext>
                </a:extLst>
              </p:cNvPr>
              <p:cNvSpPr txBox="1">
                <a:spLocks noChangeArrowheads="1"/>
              </p:cNvSpPr>
              <p:nvPr/>
            </p:nvSpPr>
            <p:spPr bwMode="auto">
              <a:xfrm rot="8696094">
                <a:off x="3464259" y="3111923"/>
                <a:ext cx="401677" cy="2173583"/>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27" name="Text Box 2">
                <a:extLst>
                  <a:ext uri="{FF2B5EF4-FFF2-40B4-BE49-F238E27FC236}">
                    <a16:creationId xmlns:a16="http://schemas.microsoft.com/office/drawing/2014/main" id="{1625B888-3C59-4FE2-40E5-FC6924CC3E3C}"/>
                  </a:ext>
                </a:extLst>
              </p:cNvPr>
              <p:cNvSpPr txBox="1">
                <a:spLocks noChangeArrowheads="1"/>
              </p:cNvSpPr>
              <p:nvPr/>
            </p:nvSpPr>
            <p:spPr bwMode="auto">
              <a:xfrm rot="6609471">
                <a:off x="4064384" y="2465767"/>
                <a:ext cx="401692" cy="2173497"/>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sp>
            <p:nvSpPr>
              <p:cNvPr id="28" name="Text Box 2">
                <a:extLst>
                  <a:ext uri="{FF2B5EF4-FFF2-40B4-BE49-F238E27FC236}">
                    <a16:creationId xmlns:a16="http://schemas.microsoft.com/office/drawing/2014/main" id="{2C22875A-1101-B6DE-28A2-C88143B748BF}"/>
                  </a:ext>
                </a:extLst>
              </p:cNvPr>
              <p:cNvSpPr txBox="1">
                <a:spLocks noChangeArrowheads="1"/>
              </p:cNvSpPr>
              <p:nvPr/>
            </p:nvSpPr>
            <p:spPr bwMode="auto">
              <a:xfrm rot="13041769">
                <a:off x="1771821" y="2881705"/>
                <a:ext cx="403264" cy="2173582"/>
              </a:xfrm>
              <a:prstGeom prst="rect">
                <a:avLst/>
              </a:prstGeom>
              <a:grpFill/>
              <a:ln w="9525">
                <a:noFill/>
                <a:miter lim="800000"/>
                <a:headEnd/>
                <a:tailEnd/>
              </a:ln>
            </p:spPr>
            <p:txBody>
              <a:bodyPr/>
              <a:lstStyle/>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p>
                <a:pPr algn="ctr">
                  <a:lnSpc>
                    <a:spcPct val="106000"/>
                  </a:lnSpc>
                </a:pPr>
                <a:r>
                  <a:rPr lang="en-GB" sz="130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251258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7" descr="Johari Windo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1664" y="908721"/>
            <a:ext cx="6840760" cy="525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3214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EFA1B-CF0C-504A-9B55-3EFBC233686F}"/>
              </a:ext>
            </a:extLst>
          </p:cNvPr>
          <p:cNvSpPr>
            <a:spLocks noGrp="1"/>
          </p:cNvSpPr>
          <p:nvPr>
            <p:ph type="sldNum" sz="quarter" idx="4294967295"/>
          </p:nvPr>
        </p:nvSpPr>
        <p:spPr>
          <a:xfrm>
            <a:off x="10002740" y="6498580"/>
            <a:ext cx="207615" cy="223242"/>
          </a:xfrm>
          <a:prstGeom prst="rect">
            <a:avLst/>
          </a:prstGeom>
        </p:spPr>
        <p:txBody>
          <a:bodyPr/>
          <a:lstStyle/>
          <a:p>
            <a:pPr>
              <a:defRPr/>
            </a:pPr>
            <a:fld id="{4BBCEE85-33EE-4298-88B2-A0FC70F711FA}" type="slidenum">
              <a:rPr lang="en-US" altLang="en-US"/>
              <a:pPr>
                <a:defRPr/>
              </a:pPr>
              <a:t>5</a:t>
            </a:fld>
            <a:endParaRPr lang="en-US" altLang="en-US"/>
          </a:p>
        </p:txBody>
      </p:sp>
      <p:sp>
        <p:nvSpPr>
          <p:cNvPr id="18434" name="Rectangle 1"/>
          <p:cNvSpPr>
            <a:spLocks noGrp="1" noChangeArrowheads="1"/>
          </p:cNvSpPr>
          <p:nvPr>
            <p:ph type="title"/>
          </p:nvPr>
        </p:nvSpPr>
        <p:spPr/>
        <p:txBody>
          <a:bodyPr/>
          <a:lstStyle/>
          <a:p>
            <a:pPr eaLnBrk="1" hangingPunct="1"/>
            <a:r>
              <a:rPr lang="en-US" altLang="en-US" sz="2800" dirty="0">
                <a:solidFill>
                  <a:srgbClr val="00B050"/>
                </a:solidFill>
              </a:rPr>
              <a:t>Emotional Intelligence</a:t>
            </a:r>
          </a:p>
        </p:txBody>
      </p:sp>
      <p:sp>
        <p:nvSpPr>
          <p:cNvPr id="18435" name="Rectangle 2"/>
          <p:cNvSpPr>
            <a:spLocks noGrp="1" noChangeArrowheads="1"/>
          </p:cNvSpPr>
          <p:nvPr>
            <p:ph type="body" idx="1"/>
          </p:nvPr>
        </p:nvSpPr>
        <p:spPr>
          <a:xfrm>
            <a:off x="1785727" y="2204864"/>
            <a:ext cx="8435975" cy="2087686"/>
          </a:xfrm>
        </p:spPr>
        <p:txBody>
          <a:bodyPr/>
          <a:lstStyle/>
          <a:p>
            <a:pPr marL="246674" indent="-246674"/>
            <a:r>
              <a:rPr lang="en-US" altLang="en-US" dirty="0"/>
              <a:t>“The capacity for </a:t>
            </a:r>
            <a:r>
              <a:rPr lang="en-US" altLang="en-US" dirty="0" err="1"/>
              <a:t>recognising</a:t>
            </a:r>
            <a:r>
              <a:rPr lang="en-US" altLang="en-US" dirty="0"/>
              <a:t> our own feelings and those of others, for motivating ourselves, for managing emotions well in ourselves and in our relationships.”</a:t>
            </a:r>
          </a:p>
          <a:p>
            <a:pPr marL="246674" indent="-246674">
              <a:spcBef>
                <a:spcPts val="352"/>
              </a:spcBef>
            </a:pPr>
            <a:endParaRPr lang="en-US" altLang="en-US" sz="1547" dirty="0">
              <a:latin typeface="Calibri Italic" panose="020F05020202040A0204" pitchFamily="34" charset="0"/>
              <a:sym typeface="Calibri Italic" panose="020F05020202040A0204" pitchFamily="34" charset="0"/>
            </a:endParaRPr>
          </a:p>
          <a:p>
            <a:pPr marL="246674" indent="-246674">
              <a:spcBef>
                <a:spcPts val="352"/>
              </a:spcBef>
            </a:pPr>
            <a:endParaRPr lang="en-US" altLang="en-US" sz="1547" dirty="0">
              <a:latin typeface="Calibri Italic" panose="020F05020202040A0204" pitchFamily="34" charset="0"/>
              <a:sym typeface="Calibri Italic" panose="020F05020202040A0204" pitchFamily="34" charset="0"/>
            </a:endParaRPr>
          </a:p>
          <a:p>
            <a:pPr marL="246674" indent="-246674">
              <a:spcBef>
                <a:spcPts val="352"/>
              </a:spcBef>
            </a:pPr>
            <a:r>
              <a:rPr lang="en-US" altLang="en-US" sz="1547" dirty="0">
                <a:latin typeface="Calibri Italic" panose="020F05020202040A0204" pitchFamily="34" charset="0"/>
                <a:sym typeface="Calibri Italic" panose="020F05020202040A0204" pitchFamily="34" charset="0"/>
              </a:rPr>
              <a:t>(Daniel Goleman, 1995)</a:t>
            </a:r>
          </a:p>
        </p:txBody>
      </p:sp>
    </p:spTree>
    <p:extLst>
      <p:ext uri="{BB962C8B-B14F-4D97-AF65-F5344CB8AC3E}">
        <p14:creationId xmlns:p14="http://schemas.microsoft.com/office/powerpoint/2010/main" val="27960395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3332262" y="317004"/>
            <a:ext cx="7628186" cy="910828"/>
          </a:xfrm>
          <a:extLs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sz="2800" dirty="0">
                <a:solidFill>
                  <a:srgbClr val="938953"/>
                </a:solidFill>
              </a:rPr>
              <a:t>Four Basic Components of EI</a:t>
            </a:r>
          </a:p>
        </p:txBody>
      </p:sp>
      <p:sp>
        <p:nvSpPr>
          <p:cNvPr id="19458" name="Rectangle 2"/>
          <p:cNvSpPr>
            <a:spLocks/>
          </p:cNvSpPr>
          <p:nvPr/>
        </p:nvSpPr>
        <p:spPr bwMode="auto">
          <a:xfrm>
            <a:off x="3332263" y="2518173"/>
            <a:ext cx="1548185"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Self -</a:t>
            </a:r>
            <a:endParaRPr lang="en-US" altLang="en-US" sz="1687">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awareness</a:t>
            </a:r>
          </a:p>
        </p:txBody>
      </p:sp>
      <p:sp>
        <p:nvSpPr>
          <p:cNvPr id="19459" name="Rectangle 3"/>
          <p:cNvSpPr>
            <a:spLocks/>
          </p:cNvSpPr>
          <p:nvPr/>
        </p:nvSpPr>
        <p:spPr bwMode="auto">
          <a:xfrm>
            <a:off x="3103439" y="4357689"/>
            <a:ext cx="1915418"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Self -</a:t>
            </a:r>
            <a:endParaRPr lang="en-US" altLang="en-US" sz="1687">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management</a:t>
            </a:r>
          </a:p>
        </p:txBody>
      </p:sp>
      <p:sp>
        <p:nvSpPr>
          <p:cNvPr id="19460" name="Rectangle 4"/>
          <p:cNvSpPr>
            <a:spLocks/>
          </p:cNvSpPr>
          <p:nvPr/>
        </p:nvSpPr>
        <p:spPr bwMode="auto">
          <a:xfrm>
            <a:off x="6517928" y="2500314"/>
            <a:ext cx="2421062"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Social awareness</a:t>
            </a:r>
          </a:p>
        </p:txBody>
      </p:sp>
      <p:sp>
        <p:nvSpPr>
          <p:cNvPr id="19461" name="Rectangle 5"/>
          <p:cNvSpPr>
            <a:spLocks/>
          </p:cNvSpPr>
          <p:nvPr/>
        </p:nvSpPr>
        <p:spPr bwMode="auto">
          <a:xfrm>
            <a:off x="6734473" y="4357689"/>
            <a:ext cx="1915418"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Relationship </a:t>
            </a:r>
            <a:endParaRPr lang="en-US" altLang="en-US" sz="1687">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management</a:t>
            </a:r>
          </a:p>
        </p:txBody>
      </p:sp>
      <p:grpSp>
        <p:nvGrpSpPr>
          <p:cNvPr id="19462" name="Group 9"/>
          <p:cNvGrpSpPr>
            <a:grpSpLocks/>
          </p:cNvGrpSpPr>
          <p:nvPr/>
        </p:nvGrpSpPr>
        <p:grpSpPr bwMode="auto">
          <a:xfrm>
            <a:off x="1904629" y="3661173"/>
            <a:ext cx="736699" cy="1189881"/>
            <a:chOff x="0" y="0"/>
            <a:chExt cx="659" cy="1066"/>
          </a:xfrm>
        </p:grpSpPr>
        <p:sp>
          <p:nvSpPr>
            <p:cNvPr id="19475" name="AutoShape 6"/>
            <p:cNvSpPr>
              <a:spLocks/>
            </p:cNvSpPr>
            <p:nvPr/>
          </p:nvSpPr>
          <p:spPr bwMode="auto">
            <a:xfrm>
              <a:off x="0" y="0"/>
              <a:ext cx="657" cy="1066"/>
            </a:xfrm>
            <a:custGeom>
              <a:avLst/>
              <a:gdLst>
                <a:gd name="T0" fmla="*/ 5 w 19358"/>
                <a:gd name="T1" fmla="*/ 7714 h 21600"/>
                <a:gd name="T2" fmla="*/ 12907 w 19358"/>
                <a:gd name="T3" fmla="*/ 14988 h 21600"/>
                <a:gd name="T4" fmla="*/ 12907 w 19358"/>
                <a:gd name="T5" fmla="*/ 12784 h 21600"/>
                <a:gd name="T6" fmla="*/ 19358 w 19358"/>
                <a:gd name="T7" fmla="*/ 17633 h 21600"/>
                <a:gd name="T8" fmla="*/ 12907 w 19358"/>
                <a:gd name="T9" fmla="*/ 21600 h 21600"/>
                <a:gd name="T10" fmla="*/ 12907 w 19358"/>
                <a:gd name="T11" fmla="*/ 19396 h 21600"/>
                <a:gd name="T12" fmla="*/ 5 w 19358"/>
                <a:gd name="T13" fmla="*/ 12123 h 21600"/>
                <a:gd name="T14" fmla="*/ 5 w 19358"/>
                <a:gd name="T15" fmla="*/ 7714 h 21600"/>
                <a:gd name="T16" fmla="*/ 19358 w 19358"/>
                <a:gd name="T17" fmla="*/ 4408 h 21600"/>
                <a:gd name="T18" fmla="*/ 812 w 19358"/>
                <a:gd name="T19" fmla="*/ 9919 h 21600"/>
                <a:gd name="T20" fmla="*/ 13829 w 19358"/>
                <a:gd name="T21" fmla="*/ 322 h 21600"/>
                <a:gd name="T22" fmla="*/ 19358 w 19358"/>
                <a:gd name="T23" fmla="*/ 0 h 21600"/>
                <a:gd name="T24" fmla="*/ 19358 w 19358"/>
                <a:gd name="T25" fmla="*/ 4408 h 21600"/>
                <a:gd name="T26" fmla="*/ 19358 w 19358"/>
                <a:gd name="T27" fmla="*/ 440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58" h="21600">
                  <a:moveTo>
                    <a:pt x="5" y="7714"/>
                  </a:moveTo>
                  <a:cubicBezTo>
                    <a:pt x="5" y="10984"/>
                    <a:pt x="5175" y="13898"/>
                    <a:pt x="12907" y="14988"/>
                  </a:cubicBezTo>
                  <a:lnTo>
                    <a:pt x="12907" y="12784"/>
                  </a:lnTo>
                  <a:lnTo>
                    <a:pt x="19358" y="17633"/>
                  </a:lnTo>
                  <a:lnTo>
                    <a:pt x="12907" y="21600"/>
                  </a:lnTo>
                  <a:lnTo>
                    <a:pt x="12907" y="19396"/>
                  </a:lnTo>
                  <a:cubicBezTo>
                    <a:pt x="5175" y="18306"/>
                    <a:pt x="5" y="15392"/>
                    <a:pt x="5" y="12123"/>
                  </a:cubicBezTo>
                  <a:lnTo>
                    <a:pt x="5" y="7714"/>
                  </a:lnTo>
                  <a:close/>
                  <a:moveTo>
                    <a:pt x="19358" y="4408"/>
                  </a:moveTo>
                  <a:cubicBezTo>
                    <a:pt x="10799" y="4408"/>
                    <a:pt x="3257" y="6649"/>
                    <a:pt x="812" y="9919"/>
                  </a:cubicBezTo>
                  <a:cubicBezTo>
                    <a:pt x="-2242" y="5836"/>
                    <a:pt x="3586" y="1539"/>
                    <a:pt x="13829" y="322"/>
                  </a:cubicBezTo>
                  <a:cubicBezTo>
                    <a:pt x="15623" y="108"/>
                    <a:pt x="17486" y="0"/>
                    <a:pt x="19358" y="0"/>
                  </a:cubicBezTo>
                  <a:lnTo>
                    <a:pt x="19358" y="4408"/>
                  </a:lnTo>
                  <a:close/>
                  <a:moveTo>
                    <a:pt x="19358" y="4408"/>
                  </a:moveTo>
                </a:path>
              </a:pathLst>
            </a:custGeom>
            <a:solidFill>
              <a:schemeClr val="accent1"/>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6" name="AutoShape 7"/>
            <p:cNvSpPr>
              <a:spLocks/>
            </p:cNvSpPr>
            <p:nvPr/>
          </p:nvSpPr>
          <p:spPr bwMode="auto">
            <a:xfrm>
              <a:off x="0" y="0"/>
              <a:ext cx="657" cy="489"/>
            </a:xfrm>
            <a:custGeom>
              <a:avLst/>
              <a:gdLst>
                <a:gd name="T0" fmla="*/ 19358 w 19358"/>
                <a:gd name="T1" fmla="*/ 9600 h 21600"/>
                <a:gd name="T2" fmla="*/ 812 w 19358"/>
                <a:gd name="T3" fmla="*/ 21600 h 21600"/>
                <a:gd name="T4" fmla="*/ 13829 w 19358"/>
                <a:gd name="T5" fmla="*/ 700 h 21600"/>
                <a:gd name="T6" fmla="*/ 19358 w 19358"/>
                <a:gd name="T7" fmla="*/ 0 h 21600"/>
                <a:gd name="T8" fmla="*/ 19358 w 19358"/>
                <a:gd name="T9" fmla="*/ 9600 h 21600"/>
                <a:gd name="T10" fmla="*/ 19358 w 19358"/>
                <a:gd name="T11" fmla="*/ 9600 h 21600"/>
              </a:gdLst>
              <a:ahLst/>
              <a:cxnLst>
                <a:cxn ang="0">
                  <a:pos x="T0" y="T1"/>
                </a:cxn>
                <a:cxn ang="0">
                  <a:pos x="T2" y="T3"/>
                </a:cxn>
                <a:cxn ang="0">
                  <a:pos x="T4" y="T5"/>
                </a:cxn>
                <a:cxn ang="0">
                  <a:pos x="T6" y="T7"/>
                </a:cxn>
                <a:cxn ang="0">
                  <a:pos x="T8" y="T9"/>
                </a:cxn>
                <a:cxn ang="0">
                  <a:pos x="T10" y="T11"/>
                </a:cxn>
              </a:cxnLst>
              <a:rect l="0" t="0" r="r" b="b"/>
              <a:pathLst>
                <a:path w="19358" h="21600">
                  <a:moveTo>
                    <a:pt x="19358" y="9600"/>
                  </a:moveTo>
                  <a:cubicBezTo>
                    <a:pt x="10799" y="9600"/>
                    <a:pt x="3257" y="14480"/>
                    <a:pt x="812" y="21600"/>
                  </a:cubicBezTo>
                  <a:cubicBezTo>
                    <a:pt x="-2242" y="12708"/>
                    <a:pt x="3586" y="3351"/>
                    <a:pt x="13829" y="700"/>
                  </a:cubicBezTo>
                  <a:cubicBezTo>
                    <a:pt x="15623" y="236"/>
                    <a:pt x="17486" y="0"/>
                    <a:pt x="19358" y="0"/>
                  </a:cubicBezTo>
                  <a:lnTo>
                    <a:pt x="19358" y="9600"/>
                  </a:lnTo>
                  <a:close/>
                  <a:moveTo>
                    <a:pt x="19358" y="9600"/>
                  </a:moveTo>
                </a:path>
              </a:pathLst>
            </a:custGeom>
            <a:solidFill>
              <a:srgbClr val="000000">
                <a:alpha val="20000"/>
              </a:srgbClr>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7" name="AutoShape 8"/>
            <p:cNvSpPr>
              <a:spLocks/>
            </p:cNvSpPr>
            <p:nvPr/>
          </p:nvSpPr>
          <p:spPr bwMode="auto">
            <a:xfrm>
              <a:off x="2" y="0"/>
              <a:ext cx="657" cy="1066"/>
            </a:xfrm>
            <a:custGeom>
              <a:avLst/>
              <a:gdLst>
                <a:gd name="T0" fmla="*/ 0 w 21600"/>
                <a:gd name="T1" fmla="*/ 7714 h 21600"/>
                <a:gd name="T2" fmla="*/ 14400 w 21600"/>
                <a:gd name="T3" fmla="*/ 14988 h 21600"/>
                <a:gd name="T4" fmla="*/ 14400 w 21600"/>
                <a:gd name="T5" fmla="*/ 12784 h 21600"/>
                <a:gd name="T6" fmla="*/ 21600 w 21600"/>
                <a:gd name="T7" fmla="*/ 17633 h 21600"/>
                <a:gd name="T8" fmla="*/ 14400 w 21600"/>
                <a:gd name="T9" fmla="*/ 21600 h 21600"/>
                <a:gd name="T10" fmla="*/ 14400 w 21600"/>
                <a:gd name="T11" fmla="*/ 19396 h 21600"/>
                <a:gd name="T12" fmla="*/ 0 w 21600"/>
                <a:gd name="T13" fmla="*/ 12123 h 21600"/>
                <a:gd name="T14" fmla="*/ 0 w 21600"/>
                <a:gd name="T15" fmla="*/ 7714 h 21600"/>
                <a:gd name="T16" fmla="*/ 21600 w 21600"/>
                <a:gd name="T17" fmla="*/ 0 h 21600"/>
                <a:gd name="T18" fmla="*/ 21600 w 21600"/>
                <a:gd name="T19" fmla="*/ 4408 h 21600"/>
                <a:gd name="T20" fmla="*/ 900 w 21600"/>
                <a:gd name="T21" fmla="*/ 991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7714"/>
                  </a:moveTo>
                  <a:cubicBezTo>
                    <a:pt x="0" y="10984"/>
                    <a:pt x="5770" y="13898"/>
                    <a:pt x="14400" y="14988"/>
                  </a:cubicBezTo>
                  <a:lnTo>
                    <a:pt x="14400" y="12784"/>
                  </a:lnTo>
                  <a:lnTo>
                    <a:pt x="21600" y="17633"/>
                  </a:lnTo>
                  <a:lnTo>
                    <a:pt x="14400" y="21600"/>
                  </a:lnTo>
                  <a:lnTo>
                    <a:pt x="14400" y="19396"/>
                  </a:lnTo>
                  <a:cubicBezTo>
                    <a:pt x="5770" y="18306"/>
                    <a:pt x="0" y="15392"/>
                    <a:pt x="0" y="12123"/>
                  </a:cubicBezTo>
                  <a:lnTo>
                    <a:pt x="0" y="7714"/>
                  </a:lnTo>
                  <a:cubicBezTo>
                    <a:pt x="0" y="3454"/>
                    <a:pt x="9671" y="0"/>
                    <a:pt x="21600" y="0"/>
                  </a:cubicBezTo>
                  <a:lnTo>
                    <a:pt x="21600" y="4408"/>
                  </a:lnTo>
                  <a:cubicBezTo>
                    <a:pt x="12048" y="4408"/>
                    <a:pt x="3630" y="6649"/>
                    <a:pt x="900" y="9919"/>
                  </a:cubicBezTo>
                </a:path>
              </a:pathLst>
            </a:custGeom>
            <a:noFill/>
            <a:ln w="952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grpSp>
      <p:grpSp>
        <p:nvGrpSpPr>
          <p:cNvPr id="19463" name="Group 13"/>
          <p:cNvGrpSpPr>
            <a:grpSpLocks/>
          </p:cNvGrpSpPr>
          <p:nvPr/>
        </p:nvGrpSpPr>
        <p:grpSpPr bwMode="auto">
          <a:xfrm>
            <a:off x="9221392" y="3661173"/>
            <a:ext cx="733351" cy="1189881"/>
            <a:chOff x="0" y="0"/>
            <a:chExt cx="657" cy="1066"/>
          </a:xfrm>
        </p:grpSpPr>
        <p:sp>
          <p:nvSpPr>
            <p:cNvPr id="19472" name="AutoShape 10"/>
            <p:cNvSpPr>
              <a:spLocks/>
            </p:cNvSpPr>
            <p:nvPr/>
          </p:nvSpPr>
          <p:spPr bwMode="auto">
            <a:xfrm>
              <a:off x="0" y="0"/>
              <a:ext cx="657" cy="1066"/>
            </a:xfrm>
            <a:custGeom>
              <a:avLst/>
              <a:gdLst>
                <a:gd name="T0" fmla="*/ 0 w 19454"/>
                <a:gd name="T1" fmla="*/ 17633 h 21600"/>
                <a:gd name="T2" fmla="*/ 6483 w 19454"/>
                <a:gd name="T3" fmla="*/ 12784 h 21600"/>
                <a:gd name="T4" fmla="*/ 6483 w 19454"/>
                <a:gd name="T5" fmla="*/ 14988 h 21600"/>
                <a:gd name="T6" fmla="*/ 18639 w 19454"/>
                <a:gd name="T7" fmla="*/ 9919 h 21600"/>
                <a:gd name="T8" fmla="*/ 6483 w 19454"/>
                <a:gd name="T9" fmla="*/ 19396 h 21600"/>
                <a:gd name="T10" fmla="*/ 6483 w 19454"/>
                <a:gd name="T11" fmla="*/ 21600 h 21600"/>
                <a:gd name="T12" fmla="*/ 0 w 19454"/>
                <a:gd name="T13" fmla="*/ 17633 h 21600"/>
                <a:gd name="T14" fmla="*/ 19450 w 19454"/>
                <a:gd name="T15" fmla="*/ 12123 h 21600"/>
                <a:gd name="T16" fmla="*/ 0 w 19454"/>
                <a:gd name="T17" fmla="*/ 4408 h 21600"/>
                <a:gd name="T18" fmla="*/ 0 w 19454"/>
                <a:gd name="T19" fmla="*/ 0 h 21600"/>
                <a:gd name="T20" fmla="*/ 19450 w 19454"/>
                <a:gd name="T21" fmla="*/ 7714 h 21600"/>
                <a:gd name="T22" fmla="*/ 19450 w 19454"/>
                <a:gd name="T23" fmla="*/ 12123 h 21600"/>
                <a:gd name="T24" fmla="*/ 19450 w 19454"/>
                <a:gd name="T25" fmla="*/ 1212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54" h="21600">
                  <a:moveTo>
                    <a:pt x="0" y="17633"/>
                  </a:moveTo>
                  <a:lnTo>
                    <a:pt x="6483" y="12784"/>
                  </a:lnTo>
                  <a:lnTo>
                    <a:pt x="6483" y="14988"/>
                  </a:lnTo>
                  <a:cubicBezTo>
                    <a:pt x="12345" y="14166"/>
                    <a:pt x="16863" y="12282"/>
                    <a:pt x="18639" y="9919"/>
                  </a:cubicBezTo>
                  <a:cubicBezTo>
                    <a:pt x="21600" y="13858"/>
                    <a:pt x="16254" y="18026"/>
                    <a:pt x="6483" y="19396"/>
                  </a:cubicBezTo>
                  <a:lnTo>
                    <a:pt x="6483" y="21600"/>
                  </a:lnTo>
                  <a:lnTo>
                    <a:pt x="0" y="17633"/>
                  </a:lnTo>
                  <a:close/>
                  <a:moveTo>
                    <a:pt x="19450" y="12123"/>
                  </a:moveTo>
                  <a:cubicBezTo>
                    <a:pt x="19450" y="7862"/>
                    <a:pt x="10742" y="4408"/>
                    <a:pt x="0" y="4408"/>
                  </a:cubicBezTo>
                  <a:lnTo>
                    <a:pt x="0" y="0"/>
                  </a:lnTo>
                  <a:cubicBezTo>
                    <a:pt x="10742" y="0"/>
                    <a:pt x="19450" y="3454"/>
                    <a:pt x="19450" y="7714"/>
                  </a:cubicBezTo>
                  <a:lnTo>
                    <a:pt x="19450" y="12123"/>
                  </a:lnTo>
                  <a:close/>
                  <a:moveTo>
                    <a:pt x="19450" y="12123"/>
                  </a:moveTo>
                </a:path>
              </a:pathLst>
            </a:custGeom>
            <a:solidFill>
              <a:schemeClr val="accent1"/>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3" name="AutoShape 11"/>
            <p:cNvSpPr>
              <a:spLocks/>
            </p:cNvSpPr>
            <p:nvPr/>
          </p:nvSpPr>
          <p:spPr bwMode="auto">
            <a:xfrm>
              <a:off x="0" y="0"/>
              <a:ext cx="657" cy="598"/>
            </a:xfrm>
            <a:custGeom>
              <a:avLst/>
              <a:gdLst>
                <a:gd name="T0" fmla="*/ 21600 w 21600"/>
                <a:gd name="T1" fmla="*/ 21600 h 21600"/>
                <a:gd name="T2" fmla="*/ 0 w 21600"/>
                <a:gd name="T3" fmla="*/ 7855 h 21600"/>
                <a:gd name="T4" fmla="*/ 0 w 21600"/>
                <a:gd name="T5" fmla="*/ 0 h 21600"/>
                <a:gd name="T6" fmla="*/ 21600 w 21600"/>
                <a:gd name="T7" fmla="*/ 13745 h 21600"/>
                <a:gd name="T8" fmla="*/ 21600 w 21600"/>
                <a:gd name="T9" fmla="*/ 21600 h 21600"/>
                <a:gd name="T10" fmla="*/ 2160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21600" y="21600"/>
                  </a:moveTo>
                  <a:cubicBezTo>
                    <a:pt x="21600" y="14009"/>
                    <a:pt x="11929" y="7855"/>
                    <a:pt x="0" y="7855"/>
                  </a:cubicBezTo>
                  <a:lnTo>
                    <a:pt x="0" y="0"/>
                  </a:lnTo>
                  <a:cubicBezTo>
                    <a:pt x="11929" y="0"/>
                    <a:pt x="21600" y="6154"/>
                    <a:pt x="21600" y="13745"/>
                  </a:cubicBezTo>
                  <a:lnTo>
                    <a:pt x="21600" y="21600"/>
                  </a:lnTo>
                  <a:close/>
                  <a:moveTo>
                    <a:pt x="21600" y="21600"/>
                  </a:moveTo>
                </a:path>
              </a:pathLst>
            </a:custGeom>
            <a:solidFill>
              <a:srgbClr val="000000">
                <a:alpha val="20000"/>
              </a:srgbClr>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4" name="AutoShape 12"/>
            <p:cNvSpPr>
              <a:spLocks/>
            </p:cNvSpPr>
            <p:nvPr/>
          </p:nvSpPr>
          <p:spPr bwMode="auto">
            <a:xfrm>
              <a:off x="0" y="0"/>
              <a:ext cx="657" cy="1066"/>
            </a:xfrm>
            <a:custGeom>
              <a:avLst/>
              <a:gdLst>
                <a:gd name="T0" fmla="*/ 21600 w 21600"/>
                <a:gd name="T1" fmla="*/ 12123 h 21600"/>
                <a:gd name="T2" fmla="*/ 0 w 21600"/>
                <a:gd name="T3" fmla="*/ 4408 h 21600"/>
                <a:gd name="T4" fmla="*/ 0 w 21600"/>
                <a:gd name="T5" fmla="*/ 0 h 21600"/>
                <a:gd name="T6" fmla="*/ 21600 w 21600"/>
                <a:gd name="T7" fmla="*/ 7714 h 21600"/>
                <a:gd name="T8" fmla="*/ 21600 w 21600"/>
                <a:gd name="T9" fmla="*/ 12123 h 21600"/>
                <a:gd name="T10" fmla="*/ 7200 w 21600"/>
                <a:gd name="T11" fmla="*/ 19396 h 21600"/>
                <a:gd name="T12" fmla="*/ 7200 w 21600"/>
                <a:gd name="T13" fmla="*/ 21600 h 21600"/>
                <a:gd name="T14" fmla="*/ 0 w 21600"/>
                <a:gd name="T15" fmla="*/ 17633 h 21600"/>
                <a:gd name="T16" fmla="*/ 7200 w 21600"/>
                <a:gd name="T17" fmla="*/ 12784 h 21600"/>
                <a:gd name="T18" fmla="*/ 7200 w 21600"/>
                <a:gd name="T19" fmla="*/ 14988 h 21600"/>
                <a:gd name="T20" fmla="*/ 20700 w 21600"/>
                <a:gd name="T21" fmla="*/ 991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21600" y="12123"/>
                  </a:moveTo>
                  <a:cubicBezTo>
                    <a:pt x="21600" y="7862"/>
                    <a:pt x="11929" y="4408"/>
                    <a:pt x="0" y="4408"/>
                  </a:cubicBezTo>
                  <a:lnTo>
                    <a:pt x="0" y="0"/>
                  </a:lnTo>
                  <a:cubicBezTo>
                    <a:pt x="11929" y="0"/>
                    <a:pt x="21600" y="3454"/>
                    <a:pt x="21600" y="7714"/>
                  </a:cubicBezTo>
                  <a:lnTo>
                    <a:pt x="21600" y="12123"/>
                  </a:lnTo>
                  <a:cubicBezTo>
                    <a:pt x="21600" y="15392"/>
                    <a:pt x="15830" y="18306"/>
                    <a:pt x="7200" y="19396"/>
                  </a:cubicBezTo>
                  <a:lnTo>
                    <a:pt x="7200" y="21600"/>
                  </a:lnTo>
                  <a:lnTo>
                    <a:pt x="0" y="17633"/>
                  </a:lnTo>
                  <a:lnTo>
                    <a:pt x="7200" y="12784"/>
                  </a:lnTo>
                  <a:lnTo>
                    <a:pt x="7200" y="14988"/>
                  </a:lnTo>
                  <a:cubicBezTo>
                    <a:pt x="13710" y="14166"/>
                    <a:pt x="18727" y="12282"/>
                    <a:pt x="20700" y="9919"/>
                  </a:cubicBezTo>
                </a:path>
              </a:pathLst>
            </a:custGeom>
            <a:noFill/>
            <a:ln w="952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grpSp>
      <p:grpSp>
        <p:nvGrpSpPr>
          <p:cNvPr id="19464" name="Group 17"/>
          <p:cNvGrpSpPr>
            <a:grpSpLocks/>
          </p:cNvGrpSpPr>
          <p:nvPr/>
        </p:nvGrpSpPr>
        <p:grpSpPr bwMode="auto">
          <a:xfrm>
            <a:off x="5336978" y="5795368"/>
            <a:ext cx="1189881" cy="733351"/>
            <a:chOff x="0" y="0"/>
            <a:chExt cx="1066" cy="657"/>
          </a:xfrm>
        </p:grpSpPr>
        <p:sp>
          <p:nvSpPr>
            <p:cNvPr id="19469" name="AutoShape 14"/>
            <p:cNvSpPr>
              <a:spLocks/>
            </p:cNvSpPr>
            <p:nvPr/>
          </p:nvSpPr>
          <p:spPr bwMode="auto">
            <a:xfrm>
              <a:off x="0" y="0"/>
              <a:ext cx="1066" cy="657"/>
            </a:xfrm>
            <a:custGeom>
              <a:avLst/>
              <a:gdLst>
                <a:gd name="T0" fmla="*/ 17633 w 21600"/>
                <a:gd name="T1" fmla="*/ 0 h 19454"/>
                <a:gd name="T2" fmla="*/ 21600 w 21600"/>
                <a:gd name="T3" fmla="*/ 6483 h 19454"/>
                <a:gd name="T4" fmla="*/ 19396 w 21600"/>
                <a:gd name="T5" fmla="*/ 6483 h 19454"/>
                <a:gd name="T6" fmla="*/ 9919 w 21600"/>
                <a:gd name="T7" fmla="*/ 18639 h 19454"/>
                <a:gd name="T8" fmla="*/ 14988 w 21600"/>
                <a:gd name="T9" fmla="*/ 6483 h 19454"/>
                <a:gd name="T10" fmla="*/ 12784 w 21600"/>
                <a:gd name="T11" fmla="*/ 6483 h 19454"/>
                <a:gd name="T12" fmla="*/ 17633 w 21600"/>
                <a:gd name="T13" fmla="*/ 0 h 19454"/>
                <a:gd name="T14" fmla="*/ 7714 w 21600"/>
                <a:gd name="T15" fmla="*/ 19450 h 19454"/>
                <a:gd name="T16" fmla="*/ 0 w 21600"/>
                <a:gd name="T17" fmla="*/ 0 h 19454"/>
                <a:gd name="T18" fmla="*/ 4408 w 21600"/>
                <a:gd name="T19" fmla="*/ 0 h 19454"/>
                <a:gd name="T20" fmla="*/ 12123 w 21600"/>
                <a:gd name="T21" fmla="*/ 19450 h 19454"/>
                <a:gd name="T22" fmla="*/ 7714 w 21600"/>
                <a:gd name="T23" fmla="*/ 19450 h 19454"/>
                <a:gd name="T24" fmla="*/ 7714 w 21600"/>
                <a:gd name="T25" fmla="*/ 19450 h 19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00" h="19454">
                  <a:moveTo>
                    <a:pt x="17633" y="0"/>
                  </a:moveTo>
                  <a:lnTo>
                    <a:pt x="21600" y="6483"/>
                  </a:lnTo>
                  <a:lnTo>
                    <a:pt x="19396" y="6483"/>
                  </a:lnTo>
                  <a:cubicBezTo>
                    <a:pt x="18026" y="16254"/>
                    <a:pt x="13858" y="21600"/>
                    <a:pt x="9919" y="18639"/>
                  </a:cubicBezTo>
                  <a:cubicBezTo>
                    <a:pt x="12282" y="16863"/>
                    <a:pt x="14166" y="12345"/>
                    <a:pt x="14988" y="6483"/>
                  </a:cubicBezTo>
                  <a:lnTo>
                    <a:pt x="12784" y="6483"/>
                  </a:lnTo>
                  <a:lnTo>
                    <a:pt x="17633" y="0"/>
                  </a:lnTo>
                  <a:close/>
                  <a:moveTo>
                    <a:pt x="7714" y="19450"/>
                  </a:moveTo>
                  <a:cubicBezTo>
                    <a:pt x="3454" y="19450"/>
                    <a:pt x="0" y="10742"/>
                    <a:pt x="0" y="0"/>
                  </a:cubicBezTo>
                  <a:lnTo>
                    <a:pt x="4408" y="0"/>
                  </a:lnTo>
                  <a:cubicBezTo>
                    <a:pt x="4408" y="10742"/>
                    <a:pt x="7862" y="19450"/>
                    <a:pt x="12123" y="19450"/>
                  </a:cubicBezTo>
                  <a:lnTo>
                    <a:pt x="7714" y="19450"/>
                  </a:lnTo>
                  <a:close/>
                  <a:moveTo>
                    <a:pt x="7714" y="19450"/>
                  </a:moveTo>
                </a:path>
              </a:pathLst>
            </a:custGeom>
            <a:solidFill>
              <a:schemeClr val="accent1"/>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0" name="AutoShape 15"/>
            <p:cNvSpPr>
              <a:spLocks/>
            </p:cNvSpPr>
            <p:nvPr/>
          </p:nvSpPr>
          <p:spPr bwMode="auto">
            <a:xfrm>
              <a:off x="0" y="0"/>
              <a:ext cx="598" cy="657"/>
            </a:xfrm>
            <a:custGeom>
              <a:avLst/>
              <a:gdLst>
                <a:gd name="T0" fmla="*/ 13745 w 21600"/>
                <a:gd name="T1" fmla="*/ 21600 h 21600"/>
                <a:gd name="T2" fmla="*/ 0 w 21600"/>
                <a:gd name="T3" fmla="*/ 0 h 21600"/>
                <a:gd name="T4" fmla="*/ 7855 w 21600"/>
                <a:gd name="T5" fmla="*/ 0 h 21600"/>
                <a:gd name="T6" fmla="*/ 21600 w 21600"/>
                <a:gd name="T7" fmla="*/ 21600 h 21600"/>
                <a:gd name="T8" fmla="*/ 13745 w 21600"/>
                <a:gd name="T9" fmla="*/ 21600 h 21600"/>
                <a:gd name="T10" fmla="*/ 13745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13745" y="21600"/>
                  </a:moveTo>
                  <a:cubicBezTo>
                    <a:pt x="6154" y="21600"/>
                    <a:pt x="0" y="11929"/>
                    <a:pt x="0" y="0"/>
                  </a:cubicBezTo>
                  <a:lnTo>
                    <a:pt x="7855" y="0"/>
                  </a:lnTo>
                  <a:cubicBezTo>
                    <a:pt x="7855" y="11929"/>
                    <a:pt x="14009" y="21600"/>
                    <a:pt x="21600" y="21600"/>
                  </a:cubicBezTo>
                  <a:lnTo>
                    <a:pt x="13745" y="21600"/>
                  </a:lnTo>
                  <a:close/>
                  <a:moveTo>
                    <a:pt x="13745" y="21600"/>
                  </a:moveTo>
                </a:path>
              </a:pathLst>
            </a:custGeom>
            <a:solidFill>
              <a:srgbClr val="000000">
                <a:alpha val="20000"/>
              </a:srgbClr>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71" name="AutoShape 16"/>
            <p:cNvSpPr>
              <a:spLocks/>
            </p:cNvSpPr>
            <p:nvPr/>
          </p:nvSpPr>
          <p:spPr bwMode="auto">
            <a:xfrm>
              <a:off x="0" y="0"/>
              <a:ext cx="1066" cy="657"/>
            </a:xfrm>
            <a:custGeom>
              <a:avLst/>
              <a:gdLst>
                <a:gd name="T0" fmla="*/ 9919 w 21600"/>
                <a:gd name="T1" fmla="*/ 20700 h 21600"/>
                <a:gd name="T2" fmla="*/ 14988 w 21600"/>
                <a:gd name="T3" fmla="*/ 7200 h 21600"/>
                <a:gd name="T4" fmla="*/ 12784 w 21600"/>
                <a:gd name="T5" fmla="*/ 7200 h 21600"/>
                <a:gd name="T6" fmla="*/ 17633 w 21600"/>
                <a:gd name="T7" fmla="*/ 0 h 21600"/>
                <a:gd name="T8" fmla="*/ 21600 w 21600"/>
                <a:gd name="T9" fmla="*/ 7200 h 21600"/>
                <a:gd name="T10" fmla="*/ 19396 w 21600"/>
                <a:gd name="T11" fmla="*/ 7200 h 21600"/>
                <a:gd name="T12" fmla="*/ 12123 w 21600"/>
                <a:gd name="T13" fmla="*/ 21600 h 21600"/>
                <a:gd name="T14" fmla="*/ 7714 w 21600"/>
                <a:gd name="T15" fmla="*/ 21600 h 21600"/>
                <a:gd name="T16" fmla="*/ 0 w 21600"/>
                <a:gd name="T17" fmla="*/ 0 h 21600"/>
                <a:gd name="T18" fmla="*/ 4408 w 21600"/>
                <a:gd name="T19" fmla="*/ 0 h 21600"/>
                <a:gd name="T20" fmla="*/ 12123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9919" y="20700"/>
                  </a:moveTo>
                  <a:cubicBezTo>
                    <a:pt x="12282" y="18727"/>
                    <a:pt x="14166" y="13710"/>
                    <a:pt x="14988" y="7200"/>
                  </a:cubicBezTo>
                  <a:lnTo>
                    <a:pt x="12784" y="7200"/>
                  </a:lnTo>
                  <a:lnTo>
                    <a:pt x="17633" y="0"/>
                  </a:lnTo>
                  <a:lnTo>
                    <a:pt x="21600" y="7200"/>
                  </a:lnTo>
                  <a:lnTo>
                    <a:pt x="19396" y="7200"/>
                  </a:lnTo>
                  <a:cubicBezTo>
                    <a:pt x="18306" y="15830"/>
                    <a:pt x="15392" y="21600"/>
                    <a:pt x="12123" y="21600"/>
                  </a:cubicBezTo>
                  <a:lnTo>
                    <a:pt x="7714" y="21600"/>
                  </a:lnTo>
                  <a:cubicBezTo>
                    <a:pt x="3454" y="21600"/>
                    <a:pt x="0" y="11929"/>
                    <a:pt x="0" y="0"/>
                  </a:cubicBezTo>
                  <a:lnTo>
                    <a:pt x="4408" y="0"/>
                  </a:lnTo>
                  <a:cubicBezTo>
                    <a:pt x="4408" y="11929"/>
                    <a:pt x="7862" y="21600"/>
                    <a:pt x="12123" y="21600"/>
                  </a:cubicBezTo>
                </a:path>
              </a:pathLst>
            </a:custGeom>
            <a:noFill/>
            <a:ln w="952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grpSp>
      <p:grpSp>
        <p:nvGrpSpPr>
          <p:cNvPr id="19465" name="Group 21"/>
          <p:cNvGrpSpPr>
            <a:grpSpLocks/>
          </p:cNvGrpSpPr>
          <p:nvPr/>
        </p:nvGrpSpPr>
        <p:grpSpPr bwMode="auto">
          <a:xfrm>
            <a:off x="5408415" y="1750220"/>
            <a:ext cx="1189881" cy="733351"/>
            <a:chOff x="0" y="0"/>
            <a:chExt cx="1066" cy="657"/>
          </a:xfrm>
        </p:grpSpPr>
        <p:sp>
          <p:nvSpPr>
            <p:cNvPr id="19466" name="AutoShape 18"/>
            <p:cNvSpPr>
              <a:spLocks/>
            </p:cNvSpPr>
            <p:nvPr/>
          </p:nvSpPr>
          <p:spPr bwMode="auto">
            <a:xfrm>
              <a:off x="0" y="0"/>
              <a:ext cx="1066" cy="657"/>
            </a:xfrm>
            <a:custGeom>
              <a:avLst/>
              <a:gdLst>
                <a:gd name="T0" fmla="*/ 17633 w 21600"/>
                <a:gd name="T1" fmla="*/ 21600 h 21600"/>
                <a:gd name="T2" fmla="*/ 12784 w 21600"/>
                <a:gd name="T3" fmla="*/ 14400 h 21600"/>
                <a:gd name="T4" fmla="*/ 14988 w 21600"/>
                <a:gd name="T5" fmla="*/ 14400 h 21600"/>
                <a:gd name="T6" fmla="*/ 7714 w 21600"/>
                <a:gd name="T7" fmla="*/ 0 h 21600"/>
                <a:gd name="T8" fmla="*/ 12123 w 21600"/>
                <a:gd name="T9" fmla="*/ 0 h 21600"/>
                <a:gd name="T10" fmla="*/ 19396 w 21600"/>
                <a:gd name="T11" fmla="*/ 14400 h 21600"/>
                <a:gd name="T12" fmla="*/ 21600 w 21600"/>
                <a:gd name="T13" fmla="*/ 14400 h 21600"/>
                <a:gd name="T14" fmla="*/ 17633 w 21600"/>
                <a:gd name="T15" fmla="*/ 21600 h 21600"/>
                <a:gd name="T16" fmla="*/ 9919 w 21600"/>
                <a:gd name="T17" fmla="*/ 900 h 21600"/>
                <a:gd name="T18" fmla="*/ 4408 w 21600"/>
                <a:gd name="T19" fmla="*/ 21600 h 21600"/>
                <a:gd name="T20" fmla="*/ 0 w 21600"/>
                <a:gd name="T21" fmla="*/ 21600 h 21600"/>
                <a:gd name="T22" fmla="*/ 7714 w 21600"/>
                <a:gd name="T23" fmla="*/ 0 h 21600"/>
                <a:gd name="T24" fmla="*/ 9919 w 21600"/>
                <a:gd name="T25" fmla="*/ 900 h 21600"/>
                <a:gd name="T26" fmla="*/ 9919 w 21600"/>
                <a:gd name="T27" fmla="*/ 9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7633" y="21600"/>
                  </a:moveTo>
                  <a:lnTo>
                    <a:pt x="12784" y="14400"/>
                  </a:lnTo>
                  <a:lnTo>
                    <a:pt x="14988" y="14400"/>
                  </a:lnTo>
                  <a:cubicBezTo>
                    <a:pt x="13898" y="5770"/>
                    <a:pt x="10984" y="0"/>
                    <a:pt x="7714" y="0"/>
                  </a:cubicBezTo>
                  <a:lnTo>
                    <a:pt x="12123" y="0"/>
                  </a:lnTo>
                  <a:cubicBezTo>
                    <a:pt x="15392" y="0"/>
                    <a:pt x="18306" y="5770"/>
                    <a:pt x="19396" y="14400"/>
                  </a:cubicBezTo>
                  <a:lnTo>
                    <a:pt x="21600" y="14400"/>
                  </a:lnTo>
                  <a:lnTo>
                    <a:pt x="17633" y="21600"/>
                  </a:lnTo>
                  <a:close/>
                  <a:moveTo>
                    <a:pt x="9919" y="900"/>
                  </a:moveTo>
                  <a:cubicBezTo>
                    <a:pt x="6649" y="3630"/>
                    <a:pt x="4408" y="12048"/>
                    <a:pt x="4408" y="21600"/>
                  </a:cubicBezTo>
                  <a:lnTo>
                    <a:pt x="0" y="21600"/>
                  </a:lnTo>
                  <a:cubicBezTo>
                    <a:pt x="0" y="9671"/>
                    <a:pt x="3454" y="0"/>
                    <a:pt x="7714" y="0"/>
                  </a:cubicBezTo>
                  <a:cubicBezTo>
                    <a:pt x="8461" y="0"/>
                    <a:pt x="9203" y="303"/>
                    <a:pt x="9919" y="900"/>
                  </a:cubicBezTo>
                  <a:close/>
                  <a:moveTo>
                    <a:pt x="9919" y="900"/>
                  </a:moveTo>
                </a:path>
              </a:pathLst>
            </a:custGeom>
            <a:solidFill>
              <a:schemeClr val="accent1"/>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67" name="AutoShape 19"/>
            <p:cNvSpPr>
              <a:spLocks/>
            </p:cNvSpPr>
            <p:nvPr/>
          </p:nvSpPr>
          <p:spPr bwMode="auto">
            <a:xfrm>
              <a:off x="0" y="0"/>
              <a:ext cx="489" cy="657"/>
            </a:xfrm>
            <a:custGeom>
              <a:avLst/>
              <a:gdLst>
                <a:gd name="T0" fmla="*/ 21600 w 21600"/>
                <a:gd name="T1" fmla="*/ 900 h 21600"/>
                <a:gd name="T2" fmla="*/ 9600 w 21600"/>
                <a:gd name="T3" fmla="*/ 21600 h 21600"/>
                <a:gd name="T4" fmla="*/ 0 w 21600"/>
                <a:gd name="T5" fmla="*/ 21600 h 21600"/>
                <a:gd name="T6" fmla="*/ 16800 w 21600"/>
                <a:gd name="T7" fmla="*/ 0 h 21600"/>
                <a:gd name="T8" fmla="*/ 21600 w 21600"/>
                <a:gd name="T9" fmla="*/ 900 h 21600"/>
                <a:gd name="T10" fmla="*/ 21600 w 21600"/>
                <a:gd name="T11" fmla="*/ 900 h 21600"/>
              </a:gdLst>
              <a:ahLst/>
              <a:cxnLst>
                <a:cxn ang="0">
                  <a:pos x="T0" y="T1"/>
                </a:cxn>
                <a:cxn ang="0">
                  <a:pos x="T2" y="T3"/>
                </a:cxn>
                <a:cxn ang="0">
                  <a:pos x="T4" y="T5"/>
                </a:cxn>
                <a:cxn ang="0">
                  <a:pos x="T6" y="T7"/>
                </a:cxn>
                <a:cxn ang="0">
                  <a:pos x="T8" y="T9"/>
                </a:cxn>
                <a:cxn ang="0">
                  <a:pos x="T10" y="T11"/>
                </a:cxn>
              </a:cxnLst>
              <a:rect l="0" t="0" r="r" b="b"/>
              <a:pathLst>
                <a:path w="21600" h="21600">
                  <a:moveTo>
                    <a:pt x="21600" y="900"/>
                  </a:moveTo>
                  <a:cubicBezTo>
                    <a:pt x="14480" y="3630"/>
                    <a:pt x="9600" y="12048"/>
                    <a:pt x="9600" y="21600"/>
                  </a:cubicBezTo>
                  <a:lnTo>
                    <a:pt x="0" y="21600"/>
                  </a:lnTo>
                  <a:cubicBezTo>
                    <a:pt x="0" y="9671"/>
                    <a:pt x="7522" y="0"/>
                    <a:pt x="16800" y="0"/>
                  </a:cubicBezTo>
                  <a:cubicBezTo>
                    <a:pt x="18425" y="0"/>
                    <a:pt x="20042" y="303"/>
                    <a:pt x="21600" y="900"/>
                  </a:cubicBezTo>
                  <a:close/>
                  <a:moveTo>
                    <a:pt x="21600" y="900"/>
                  </a:moveTo>
                </a:path>
              </a:pathLst>
            </a:custGeom>
            <a:solidFill>
              <a:srgbClr val="000000">
                <a:alpha val="20000"/>
              </a:srgbClr>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GB"/>
            </a:p>
          </p:txBody>
        </p:sp>
        <p:sp>
          <p:nvSpPr>
            <p:cNvPr id="19468" name="AutoShape 20"/>
            <p:cNvSpPr>
              <a:spLocks/>
            </p:cNvSpPr>
            <p:nvPr/>
          </p:nvSpPr>
          <p:spPr bwMode="auto">
            <a:xfrm>
              <a:off x="0" y="0"/>
              <a:ext cx="1066" cy="657"/>
            </a:xfrm>
            <a:custGeom>
              <a:avLst/>
              <a:gdLst>
                <a:gd name="T0" fmla="*/ 9919 w 21600"/>
                <a:gd name="T1" fmla="*/ 900 h 21600"/>
                <a:gd name="T2" fmla="*/ 4408 w 21600"/>
                <a:gd name="T3" fmla="*/ 21600 h 21600"/>
                <a:gd name="T4" fmla="*/ 0 w 21600"/>
                <a:gd name="T5" fmla="*/ 21600 h 21600"/>
                <a:gd name="T6" fmla="*/ 7714 w 21600"/>
                <a:gd name="T7" fmla="*/ 0 h 21600"/>
                <a:gd name="T8" fmla="*/ 12123 w 21600"/>
                <a:gd name="T9" fmla="*/ 0 h 21600"/>
                <a:gd name="T10" fmla="*/ 19396 w 21600"/>
                <a:gd name="T11" fmla="*/ 14400 h 21600"/>
                <a:gd name="T12" fmla="*/ 21600 w 21600"/>
                <a:gd name="T13" fmla="*/ 14400 h 21600"/>
                <a:gd name="T14" fmla="*/ 17633 w 21600"/>
                <a:gd name="T15" fmla="*/ 21600 h 21600"/>
                <a:gd name="T16" fmla="*/ 12784 w 21600"/>
                <a:gd name="T17" fmla="*/ 14400 h 21600"/>
                <a:gd name="T18" fmla="*/ 14988 w 21600"/>
                <a:gd name="T19" fmla="*/ 14400 h 21600"/>
                <a:gd name="T20" fmla="*/ 7714 w 21600"/>
                <a:gd name="T21"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9919" y="900"/>
                  </a:moveTo>
                  <a:cubicBezTo>
                    <a:pt x="6649" y="3630"/>
                    <a:pt x="4408" y="12048"/>
                    <a:pt x="4408" y="21600"/>
                  </a:cubicBezTo>
                  <a:lnTo>
                    <a:pt x="0" y="21600"/>
                  </a:lnTo>
                  <a:cubicBezTo>
                    <a:pt x="0" y="9671"/>
                    <a:pt x="3454" y="0"/>
                    <a:pt x="7714" y="0"/>
                  </a:cubicBezTo>
                  <a:lnTo>
                    <a:pt x="12123" y="0"/>
                  </a:lnTo>
                  <a:cubicBezTo>
                    <a:pt x="15392" y="0"/>
                    <a:pt x="18306" y="5770"/>
                    <a:pt x="19396" y="14400"/>
                  </a:cubicBezTo>
                  <a:lnTo>
                    <a:pt x="21600" y="14400"/>
                  </a:lnTo>
                  <a:lnTo>
                    <a:pt x="17633" y="21600"/>
                  </a:lnTo>
                  <a:lnTo>
                    <a:pt x="12784" y="14400"/>
                  </a:lnTo>
                  <a:lnTo>
                    <a:pt x="14988" y="14400"/>
                  </a:lnTo>
                  <a:cubicBezTo>
                    <a:pt x="13898" y="5770"/>
                    <a:pt x="10984" y="0"/>
                    <a:pt x="7714" y="0"/>
                  </a:cubicBezTo>
                </a:path>
              </a:pathLst>
            </a:custGeom>
            <a:noFill/>
            <a:ln w="952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grpSp>
    </p:spTree>
    <p:extLst>
      <p:ext uri="{BB962C8B-B14F-4D97-AF65-F5344CB8AC3E}">
        <p14:creationId xmlns:p14="http://schemas.microsoft.com/office/powerpoint/2010/main" val="6270769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3332262" y="332656"/>
            <a:ext cx="7628186" cy="910828"/>
          </a:xfrm>
          <a:extLs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sz="2800" dirty="0">
                <a:solidFill>
                  <a:srgbClr val="938953"/>
                </a:solidFill>
              </a:rPr>
              <a:t>Four Basic Components of EI</a:t>
            </a:r>
          </a:p>
        </p:txBody>
      </p:sp>
      <p:sp>
        <p:nvSpPr>
          <p:cNvPr id="21506" name="Rectangle 2"/>
          <p:cNvSpPr>
            <a:spLocks/>
          </p:cNvSpPr>
          <p:nvPr/>
        </p:nvSpPr>
        <p:spPr bwMode="auto">
          <a:xfrm>
            <a:off x="3332263" y="2518173"/>
            <a:ext cx="1548185"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Self -</a:t>
            </a:r>
            <a:endParaRPr lang="en-US" altLang="en-US" sz="1687">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awareness</a:t>
            </a:r>
          </a:p>
        </p:txBody>
      </p:sp>
      <p:sp>
        <p:nvSpPr>
          <p:cNvPr id="21507" name="Rectangle 3"/>
          <p:cNvSpPr>
            <a:spLocks/>
          </p:cNvSpPr>
          <p:nvPr/>
        </p:nvSpPr>
        <p:spPr bwMode="auto">
          <a:xfrm>
            <a:off x="5950894" y="2523753"/>
            <a:ext cx="471487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9" tIns="26789" rIns="26789" bIns="26789"/>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Self-confidence</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Accurate self-assessment</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Emotional self-awareness</a:t>
            </a:r>
          </a:p>
        </p:txBody>
      </p:sp>
    </p:spTree>
    <p:extLst>
      <p:ext uri="{BB962C8B-B14F-4D97-AF65-F5344CB8AC3E}">
        <p14:creationId xmlns:p14="http://schemas.microsoft.com/office/powerpoint/2010/main" val="12551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3359696" y="260648"/>
            <a:ext cx="6768752" cy="910828"/>
          </a:xfrm>
          <a:extLs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sz="2800" dirty="0">
                <a:solidFill>
                  <a:srgbClr val="938953"/>
                </a:solidFill>
              </a:rPr>
              <a:t>Four Basic Components of EI</a:t>
            </a:r>
          </a:p>
        </p:txBody>
      </p:sp>
      <p:sp>
        <p:nvSpPr>
          <p:cNvPr id="23554" name="Rectangle 2"/>
          <p:cNvSpPr>
            <a:spLocks/>
          </p:cNvSpPr>
          <p:nvPr/>
        </p:nvSpPr>
        <p:spPr bwMode="auto">
          <a:xfrm>
            <a:off x="7176120" y="2500314"/>
            <a:ext cx="2421062"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a:solidFill>
                  <a:schemeClr val="tx1"/>
                </a:solidFill>
                <a:latin typeface="Calibri" panose="020F0502020204030204" pitchFamily="34" charset="0"/>
                <a:cs typeface="Calibri" panose="020F0502020204030204" pitchFamily="34" charset="0"/>
                <a:sym typeface="Calibri" panose="020F0502020204030204" pitchFamily="34" charset="0"/>
              </a:rPr>
              <a:t>Social awareness</a:t>
            </a:r>
          </a:p>
        </p:txBody>
      </p:sp>
      <p:sp>
        <p:nvSpPr>
          <p:cNvPr id="23555" name="Rectangle 3"/>
          <p:cNvSpPr>
            <a:spLocks/>
          </p:cNvSpPr>
          <p:nvPr/>
        </p:nvSpPr>
        <p:spPr bwMode="auto">
          <a:xfrm>
            <a:off x="2135560" y="2500314"/>
            <a:ext cx="4646064" cy="148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wrap="none" lIns="26789" tIns="26789" rIns="26789" bIns="26789">
            <a:spAutoFit/>
          </a:bodyP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Empathy</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Responsiveness to Others</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err="1">
                <a:solidFill>
                  <a:srgbClr val="1F497D"/>
                </a:solidFill>
                <a:latin typeface="Calibri" panose="020F0502020204030204" pitchFamily="34" charset="0"/>
                <a:cs typeface="Calibri" panose="020F0502020204030204" pitchFamily="34" charset="0"/>
                <a:sym typeface="Calibri" panose="020F0502020204030204" pitchFamily="34" charset="0"/>
              </a:rPr>
              <a:t>Organisational</a:t>
            </a: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 Awareness</a:t>
            </a:r>
          </a:p>
        </p:txBody>
      </p:sp>
    </p:spTree>
    <p:extLst>
      <p:ext uri="{BB962C8B-B14F-4D97-AF65-F5344CB8AC3E}">
        <p14:creationId xmlns:p14="http://schemas.microsoft.com/office/powerpoint/2010/main" val="774579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3143672" y="332656"/>
            <a:ext cx="7628186" cy="910828"/>
          </a:xfrm>
          <a:extLs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sz="2800" dirty="0">
                <a:solidFill>
                  <a:srgbClr val="938953"/>
                </a:solidFill>
              </a:rPr>
              <a:t>Four Basic Components of EI</a:t>
            </a:r>
          </a:p>
        </p:txBody>
      </p:sp>
      <p:sp>
        <p:nvSpPr>
          <p:cNvPr id="25602" name="Rectangle 2"/>
          <p:cNvSpPr>
            <a:spLocks/>
          </p:cNvSpPr>
          <p:nvPr/>
        </p:nvSpPr>
        <p:spPr bwMode="auto">
          <a:xfrm>
            <a:off x="3143672" y="4128865"/>
            <a:ext cx="1915418" cy="1446609"/>
          </a:xfrm>
          <a:prstGeom prst="rect">
            <a:avLst/>
          </a:prstGeom>
          <a:solidFill>
            <a:schemeClr val="accent1"/>
          </a:solidFill>
          <a:ln w="9525">
            <a:solidFill>
              <a:schemeClr val="tx1"/>
            </a:solidFill>
            <a:miter lim="800000"/>
            <a:headEnd/>
            <a:tailEnd/>
          </a:ln>
        </p:spPr>
        <p:txBody>
          <a:bodyPr wrap="none" lIns="26789" tIns="26789" rIns="26789" bIns="26789" anchor="ctr"/>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2672" dirty="0">
                <a:solidFill>
                  <a:schemeClr val="tx1"/>
                </a:solidFill>
                <a:latin typeface="Calibri" panose="020F0502020204030204" pitchFamily="34" charset="0"/>
                <a:cs typeface="Calibri" panose="020F0502020204030204" pitchFamily="34" charset="0"/>
                <a:sym typeface="Calibri" panose="020F0502020204030204" pitchFamily="34" charset="0"/>
              </a:rPr>
              <a:t>Self -</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en-US" sz="2672" dirty="0">
                <a:solidFill>
                  <a:schemeClr val="tx1"/>
                </a:solidFill>
                <a:latin typeface="Calibri" panose="020F0502020204030204" pitchFamily="34" charset="0"/>
                <a:cs typeface="Calibri" panose="020F0502020204030204" pitchFamily="34" charset="0"/>
                <a:sym typeface="Calibri" panose="020F0502020204030204" pitchFamily="34" charset="0"/>
              </a:rPr>
              <a:t>management</a:t>
            </a:r>
          </a:p>
        </p:txBody>
      </p:sp>
      <p:sp>
        <p:nvSpPr>
          <p:cNvPr id="25603" name="Rectangle 3"/>
          <p:cNvSpPr>
            <a:spLocks/>
          </p:cNvSpPr>
          <p:nvPr/>
        </p:nvSpPr>
        <p:spPr bwMode="auto">
          <a:xfrm>
            <a:off x="6455421" y="3860975"/>
            <a:ext cx="4214813"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9" tIns="26789" rIns="26789" bIns="26789"/>
          <a:lstStyle>
            <a:lvl1pPr algn="ctr">
              <a:defRPr sz="4200">
                <a:solidFill>
                  <a:srgbClr val="000000"/>
                </a:solidFill>
                <a:latin typeface="Gill Sans" charset="0"/>
                <a:ea typeface="ヒラギノ角ゴ ProN W3" charset="-128"/>
                <a:sym typeface="Gill Sans" charset="0"/>
              </a:defRPr>
            </a:lvl1pPr>
            <a:lvl2pPr marL="742950" indent="-285750" algn="ctr">
              <a:defRPr sz="4200">
                <a:solidFill>
                  <a:srgbClr val="000000"/>
                </a:solidFill>
                <a:latin typeface="Gill Sans" charset="0"/>
                <a:ea typeface="ヒラギノ角ゴ ProN W3" charset="-128"/>
                <a:sym typeface="Gill Sans" charset="0"/>
              </a:defRPr>
            </a:lvl2pPr>
            <a:lvl3pPr marL="1143000" indent="-228600" algn="ctr">
              <a:defRPr sz="4200">
                <a:solidFill>
                  <a:srgbClr val="000000"/>
                </a:solidFill>
                <a:latin typeface="Gill Sans" charset="0"/>
                <a:ea typeface="ヒラギノ角ゴ ProN W3" charset="-128"/>
                <a:sym typeface="Gill Sans" charset="0"/>
              </a:defRPr>
            </a:lvl3pPr>
            <a:lvl4pPr marL="1600200" indent="-228600" algn="ctr">
              <a:defRPr sz="4200">
                <a:solidFill>
                  <a:srgbClr val="000000"/>
                </a:solidFill>
                <a:latin typeface="Gill Sans" charset="0"/>
                <a:ea typeface="ヒラギノ角ゴ ProN W3" charset="-128"/>
                <a:sym typeface="Gill Sans" charset="0"/>
              </a:defRPr>
            </a:lvl4pPr>
            <a:lvl5pPr marL="2057400" indent="-228600" algn="ctr">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Adaptability</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Emotional Self-Control</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Positive Outlook</a:t>
            </a:r>
            <a:endParaRPr lang="en-US" altLang="en-US" sz="1687" dirty="0">
              <a:solidFill>
                <a:schemeClr val="tx1"/>
              </a:solidFill>
              <a:latin typeface="Calibri" panose="020F0502020204030204" pitchFamily="34" charset="0"/>
              <a:cs typeface="Calibri" panose="020F0502020204030204" pitchFamily="34" charset="0"/>
              <a:sym typeface="Calibri" panose="020F0502020204030204" pitchFamily="34" charset="0"/>
            </a:endParaRPr>
          </a:p>
          <a:p>
            <a:pPr marL="457200" indent="-457200" algn="l">
              <a:buFont typeface="Arial" panose="020B0604020202020204" pitchFamily="34" charset="0"/>
              <a:buChar char="•"/>
            </a:pPr>
            <a:r>
              <a:rPr lang="en-US" altLang="en-US" sz="3094" dirty="0">
                <a:solidFill>
                  <a:srgbClr val="1F497D"/>
                </a:solidFill>
                <a:latin typeface="Calibri" panose="020F0502020204030204" pitchFamily="34" charset="0"/>
                <a:cs typeface="Calibri" panose="020F0502020204030204" pitchFamily="34" charset="0"/>
                <a:sym typeface="Calibri" panose="020F0502020204030204" pitchFamily="34" charset="0"/>
              </a:rPr>
              <a:t>Initiative</a:t>
            </a:r>
          </a:p>
        </p:txBody>
      </p:sp>
    </p:spTree>
    <p:extLst>
      <p:ext uri="{BB962C8B-B14F-4D97-AF65-F5344CB8AC3E}">
        <p14:creationId xmlns:p14="http://schemas.microsoft.com/office/powerpoint/2010/main" val="33989372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1538</Words>
  <Application>Microsoft Office PowerPoint</Application>
  <PresentationFormat>Widescreen</PresentationFormat>
  <Paragraphs>349</Paragraphs>
  <Slides>26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Italic</vt:lpstr>
      <vt:lpstr>Century Gothic</vt:lpstr>
      <vt:lpstr>Tahoma</vt:lpstr>
      <vt:lpstr>Times New Roman</vt:lpstr>
      <vt:lpstr>Wingdings 3</vt:lpstr>
      <vt:lpstr>Ion</vt:lpstr>
      <vt:lpstr>PowerPoint Presentation</vt:lpstr>
      <vt:lpstr>PowerPoint Presentation</vt:lpstr>
      <vt:lpstr>PowerPoint Presentation</vt:lpstr>
      <vt:lpstr>PowerPoint Presentation</vt:lpstr>
      <vt:lpstr>Emotional Intelligence</vt:lpstr>
      <vt:lpstr>Four Basic Components of EI</vt:lpstr>
      <vt:lpstr>Four Basic Components of EI</vt:lpstr>
      <vt:lpstr>Four Basic Components of EI</vt:lpstr>
      <vt:lpstr>Four Basic Components of EI</vt:lpstr>
      <vt:lpstr>Four Basic Components of EI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DESIGN</vt:lpstr>
      <vt:lpstr>Marketing Strategy</vt:lpstr>
      <vt:lpstr>Social Media &amp; Content Are Top Priorities</vt:lpstr>
      <vt:lpstr>Digital Marketing Metrics Pyramid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Faust</dc:creator>
  <cp:lastModifiedBy>Bill Faust</cp:lastModifiedBy>
  <cp:revision>1</cp:revision>
  <dcterms:created xsi:type="dcterms:W3CDTF">2023-02-22T10:06:55Z</dcterms:created>
  <dcterms:modified xsi:type="dcterms:W3CDTF">2023-02-22T10:10:52Z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